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07" r:id="rId1"/>
  </p:sldMasterIdLst>
  <p:notesMasterIdLst>
    <p:notesMasterId r:id="rId48"/>
  </p:notesMasterIdLst>
  <p:sldIdLst>
    <p:sldId id="256" r:id="rId2"/>
    <p:sldId id="306" r:id="rId3"/>
    <p:sldId id="321" r:id="rId4"/>
    <p:sldId id="323" r:id="rId5"/>
    <p:sldId id="322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3" r:id="rId15"/>
    <p:sldId id="352" r:id="rId16"/>
    <p:sldId id="351" r:id="rId17"/>
    <p:sldId id="353" r:id="rId18"/>
    <p:sldId id="354" r:id="rId19"/>
    <p:sldId id="356" r:id="rId20"/>
    <p:sldId id="357" r:id="rId21"/>
    <p:sldId id="359" r:id="rId22"/>
    <p:sldId id="360" r:id="rId23"/>
    <p:sldId id="334" r:id="rId24"/>
    <p:sldId id="335" r:id="rId25"/>
    <p:sldId id="336" r:id="rId26"/>
    <p:sldId id="337" r:id="rId27"/>
    <p:sldId id="338" r:id="rId28"/>
    <p:sldId id="339" r:id="rId29"/>
    <p:sldId id="340" r:id="rId30"/>
    <p:sldId id="368" r:id="rId31"/>
    <p:sldId id="369" r:id="rId32"/>
    <p:sldId id="363" r:id="rId33"/>
    <p:sldId id="364" r:id="rId34"/>
    <p:sldId id="365" r:id="rId35"/>
    <p:sldId id="366" r:id="rId36"/>
    <p:sldId id="367" r:id="rId37"/>
    <p:sldId id="342" r:id="rId38"/>
    <p:sldId id="343" r:id="rId39"/>
    <p:sldId id="344" r:id="rId40"/>
    <p:sldId id="345" r:id="rId41"/>
    <p:sldId id="346" r:id="rId42"/>
    <p:sldId id="347" r:id="rId43"/>
    <p:sldId id="348" r:id="rId44"/>
    <p:sldId id="361" r:id="rId45"/>
    <p:sldId id="362" r:id="rId46"/>
    <p:sldId id="349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7D92"/>
    <a:srgbClr val="7497A8"/>
    <a:srgbClr val="85ACC0"/>
    <a:srgbClr val="99C6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6"/>
    <p:restoredTop sz="82847"/>
  </p:normalViewPr>
  <p:slideViewPr>
    <p:cSldViewPr snapToGrid="0" snapToObjects="1">
      <p:cViewPr>
        <p:scale>
          <a:sx n="150" d="100"/>
          <a:sy n="150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532484-9BFA-1A4F-972E-7C725892EC3F}" type="datetimeFigureOut">
              <a:rPr lang="en-US" smtClean="0"/>
              <a:t>10/1/15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A28F3C-3BD5-B440-9A99-7C2195A66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179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Quy tắc sử dụng ngôn ngữ,</a:t>
            </a:r>
            <a:r>
              <a:rPr lang="vi-VN" baseline="0" dirty="0" smtClean="0"/>
              <a:t> cú pháp trong swift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28F3C-3BD5-B440-9A99-7C2195A665A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50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28F3C-3BD5-B440-9A99-7C2195A665A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0914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28F3C-3BD5-B440-9A99-7C2195A665A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209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28F3C-3BD5-B440-9A99-7C2195A665A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15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28F3C-3BD5-B440-9A99-7C2195A665A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590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“A declaration introduces a new name or construct into your program”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28F3C-3BD5-B440-9A99-7C2195A665A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552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“A declaration introduces a new name or construct into </a:t>
            </a:r>
            <a:r>
              <a:rPr lang="en-US" smtClean="0"/>
              <a:t>your program”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28F3C-3BD5-B440-9A99-7C2195A665A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7416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“Attributes provide more information about a declaration or </a:t>
            </a:r>
            <a:r>
              <a:rPr lang="en-US" dirty="0" err="1" smtClean="0"/>
              <a:t>type”Excerpt</a:t>
            </a:r>
            <a:r>
              <a:rPr lang="en-US" dirty="0" smtClean="0"/>
              <a:t> From: Apple Inc. “The Swift Programming Language (Swift 2).” </a:t>
            </a:r>
            <a:r>
              <a:rPr lang="en-US" dirty="0" err="1" smtClean="0"/>
              <a:t>iBooks</a:t>
            </a:r>
            <a:r>
              <a:rPr lang="en-US" dirty="0" smtClean="0"/>
              <a:t>. https://</a:t>
            </a:r>
            <a:r>
              <a:rPr lang="en-US" dirty="0" err="1" smtClean="0"/>
              <a:t>itun.es</a:t>
            </a:r>
            <a:r>
              <a:rPr lang="en-US" dirty="0" smtClean="0"/>
              <a:t>/us/jEUH0.l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28F3C-3BD5-B440-9A99-7C2195A665A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8193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Swift, there are two kinds of types: named types and compound types. A named type is a type that can be given a particular name when it is defined. 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Named types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include classes, structures, enumerations, and protocols.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“A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compound type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a type without a name, defined in the Swift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vi-V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anguage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itself. </a:t>
            </a:r>
            <a:b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 are two compound types: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 types and tuple types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A compound type may contain named types and other compound types. For instance, the tuple type 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)) contains two elements: The first is the named type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 second is another compound type 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28F3C-3BD5-B440-9A99-7C2195A665A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666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28F3C-3BD5-B440-9A99-7C2195A665A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860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tuple type is a comma-separated list of zero or more types, enclosed in parentheses.</a:t>
            </a:r>
            <a:br>
              <a:rPr lang="en-US" dirty="0" smtClean="0"/>
            </a:br>
            <a:r>
              <a:rPr lang="en-US" dirty="0" smtClean="0"/>
              <a:t>You can use a tuple type as the return type of a function to enable the function to return a single tuple containing multiple values.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28F3C-3BD5-B440-9A99-7C2195A665A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233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Keywords used in declarations: </a:t>
            </a:r>
            <a:r>
              <a:rPr lang="en-US" b="1" dirty="0" smtClean="0"/>
              <a:t>class, </a:t>
            </a:r>
            <a:r>
              <a:rPr lang="en-US" b="1" dirty="0" err="1" smtClean="0"/>
              <a:t>deinit</a:t>
            </a:r>
            <a:r>
              <a:rPr lang="en-US" b="1" dirty="0" smtClean="0"/>
              <a:t>, </a:t>
            </a:r>
            <a:r>
              <a:rPr lang="en-US" b="1" dirty="0" err="1" smtClean="0"/>
              <a:t>enum</a:t>
            </a:r>
            <a:r>
              <a:rPr lang="en-US" b="1" dirty="0" smtClean="0"/>
              <a:t>, extension, </a:t>
            </a:r>
            <a:r>
              <a:rPr lang="en-US" b="1" dirty="0" err="1" smtClean="0"/>
              <a:t>func</a:t>
            </a:r>
            <a:r>
              <a:rPr lang="en-US" b="1" dirty="0" smtClean="0"/>
              <a:t>, import, </a:t>
            </a:r>
            <a:r>
              <a:rPr lang="en-US" b="1" dirty="0" err="1" smtClean="0"/>
              <a:t>init</a:t>
            </a:r>
            <a:r>
              <a:rPr lang="en-US" b="1" dirty="0" smtClean="0"/>
              <a:t>, </a:t>
            </a:r>
            <a:r>
              <a:rPr lang="en-US" b="1" dirty="0" err="1" smtClean="0"/>
              <a:t>inout</a:t>
            </a:r>
            <a:r>
              <a:rPr lang="en-US" b="1" dirty="0" smtClean="0"/>
              <a:t>, internal, let, operator, private, protocol, public, static, </a:t>
            </a:r>
            <a:r>
              <a:rPr lang="en-US" b="1" dirty="0" err="1" smtClean="0"/>
              <a:t>struct</a:t>
            </a:r>
            <a:r>
              <a:rPr lang="en-US" b="1" dirty="0" smtClean="0"/>
              <a:t>, subscript, </a:t>
            </a:r>
            <a:r>
              <a:rPr lang="en-US" b="1" dirty="0" err="1" smtClean="0"/>
              <a:t>typealias</a:t>
            </a:r>
            <a:r>
              <a:rPr lang="en-US" b="1" dirty="0" smtClean="0"/>
              <a:t>, and var.</a:t>
            </a:r>
          </a:p>
          <a:p>
            <a:r>
              <a:rPr lang="en-US" b="0" dirty="0" smtClean="0"/>
              <a:t>Keywords used in statements</a:t>
            </a:r>
            <a:r>
              <a:rPr lang="en-US" b="1" dirty="0" smtClean="0"/>
              <a:t>: break, case, continue, default, defer, do, else, </a:t>
            </a:r>
            <a:r>
              <a:rPr lang="en-US" b="1" dirty="0" err="1" smtClean="0"/>
              <a:t>fallthrough</a:t>
            </a:r>
            <a:r>
              <a:rPr lang="en-US" b="1" dirty="0" smtClean="0"/>
              <a:t>, for, guard, if, in, repeat, return, switch, where, and while.</a:t>
            </a:r>
            <a:br>
              <a:rPr lang="en-US" b="1" dirty="0" smtClean="0"/>
            </a:br>
            <a:r>
              <a:rPr lang="en-US" b="0" dirty="0" smtClean="0"/>
              <a:t>Keywords used in expressions and types</a:t>
            </a:r>
            <a:r>
              <a:rPr lang="en-US" b="1" dirty="0" smtClean="0"/>
              <a:t>: as, catch, </a:t>
            </a:r>
            <a:r>
              <a:rPr lang="en-US" b="1" dirty="0" err="1" smtClean="0"/>
              <a:t>dynamicType</a:t>
            </a:r>
            <a:r>
              <a:rPr lang="en-US" b="1" dirty="0" smtClean="0"/>
              <a:t>, false, is, nil, </a:t>
            </a:r>
            <a:r>
              <a:rPr lang="en-US" b="1" dirty="0" err="1" smtClean="0"/>
              <a:t>rethrows</a:t>
            </a:r>
            <a:r>
              <a:rPr lang="en-US" b="1" dirty="0" smtClean="0"/>
              <a:t>, super, self, Self, throw, throws, true, try, __COLUMN__, __FILE__, __FUNCTION__, and __LINE</a:t>
            </a:r>
            <a:br>
              <a:rPr lang="en-US" b="1" dirty="0" smtClean="0"/>
            </a:br>
            <a:r>
              <a:rPr lang="en-US" b="1" dirty="0" smtClean="0"/>
              <a:t>“Keywords reserved in particular contexts: associativity, convenience, dynamic, </a:t>
            </a:r>
            <a:r>
              <a:rPr lang="en-US" b="1" dirty="0" err="1" smtClean="0"/>
              <a:t>didSet</a:t>
            </a:r>
            <a:r>
              <a:rPr lang="en-US" b="1" dirty="0" smtClean="0"/>
              <a:t>, final, get, infix, indirect, lazy, left, mutating, none, </a:t>
            </a:r>
            <a:r>
              <a:rPr lang="en-US" b="1" dirty="0" err="1" smtClean="0"/>
              <a:t>nonmutating</a:t>
            </a:r>
            <a:r>
              <a:rPr lang="en-US" b="1" dirty="0" smtClean="0"/>
              <a:t>, optional, override, postfix, precedence, prefix, Protocol, required, right, set, Type, </a:t>
            </a:r>
            <a:r>
              <a:rPr lang="en-US" b="1" dirty="0" err="1" smtClean="0"/>
              <a:t>unowned</a:t>
            </a:r>
            <a:r>
              <a:rPr lang="en-US" b="1" dirty="0" smtClean="0"/>
              <a:t>, weak, and </a:t>
            </a:r>
            <a:r>
              <a:rPr lang="en-US" b="1" dirty="0" err="1" smtClean="0"/>
              <a:t>willSet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28F3C-3BD5-B440-9A99-7C2195A665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3433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tuple type is a comma-separated list of zero or more types, enclosed in parentheses.</a:t>
            </a:r>
            <a:br>
              <a:rPr lang="en-US" dirty="0" smtClean="0"/>
            </a:br>
            <a:r>
              <a:rPr lang="en-US" dirty="0" smtClean="0"/>
              <a:t>You can use a tuple type as the return type of a function to enable the function to return a single tuple containing multiple values.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28F3C-3BD5-B440-9A99-7C2195A665A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752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tuple type is a comma-separated list of zero or more types, enclosed in parentheses.</a:t>
            </a:r>
            <a:br>
              <a:rPr lang="en-US" dirty="0" smtClean="0"/>
            </a:br>
            <a:r>
              <a:rPr lang="en-US" dirty="0" smtClean="0"/>
              <a:t>You can use a tuple type as the return type of a function to enable the function to return a single tuple containing multiple values.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28F3C-3BD5-B440-9A99-7C2195A665A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581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28F3C-3BD5-B440-9A99-7C2195A665A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1379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“A </a:t>
            </a:r>
            <a:r>
              <a:rPr lang="en-US" dirty="0" err="1" smtClean="0"/>
              <a:t>metatype</a:t>
            </a:r>
            <a:r>
              <a:rPr lang="en-US" dirty="0" smtClean="0"/>
              <a:t> type refers to the type of any type, including class types, structure types, enumeration types, and protocol </a:t>
            </a:r>
            <a:r>
              <a:rPr lang="en-US" dirty="0" err="1" smtClean="0"/>
              <a:t>types.The</a:t>
            </a:r>
            <a:r>
              <a:rPr lang="en-US" dirty="0" smtClean="0"/>
              <a:t> </a:t>
            </a:r>
            <a:r>
              <a:rPr lang="en-US" dirty="0" err="1" smtClean="0"/>
              <a:t>metatype</a:t>
            </a:r>
            <a:r>
              <a:rPr lang="en-US" dirty="0" smtClean="0"/>
              <a:t> of a class, structure, or enumeration type is the name of that type followed by .</a:t>
            </a:r>
            <a:br>
              <a:rPr lang="en-US" dirty="0" smtClean="0"/>
            </a:br>
            <a:r>
              <a:rPr lang="en-US" dirty="0" smtClean="0"/>
              <a:t>“The </a:t>
            </a:r>
            <a:r>
              <a:rPr lang="en-US" dirty="0" err="1" smtClean="0"/>
              <a:t>metatype</a:t>
            </a:r>
            <a:r>
              <a:rPr lang="en-US" dirty="0" smtClean="0"/>
              <a:t> of a class, structure, or enumeration type is the name of that type followed by .Type. The </a:t>
            </a:r>
            <a:r>
              <a:rPr lang="en-US" dirty="0" err="1" smtClean="0"/>
              <a:t>metatype</a:t>
            </a:r>
            <a:r>
              <a:rPr lang="en-US" dirty="0" smtClean="0"/>
              <a:t> of a protocol type—not the concrete type that conforms to the protocol at runtime—is the name of that protocol followed by .Protocol. For example, the </a:t>
            </a:r>
            <a:r>
              <a:rPr lang="en-US" dirty="0" err="1" smtClean="0"/>
              <a:t>metatype</a:t>
            </a:r>
            <a:r>
              <a:rPr lang="en-US" dirty="0" smtClean="0"/>
              <a:t> of the class type </a:t>
            </a:r>
            <a:r>
              <a:rPr lang="en-US" dirty="0" err="1" smtClean="0"/>
              <a:t>SomeClass</a:t>
            </a:r>
            <a:r>
              <a:rPr lang="en-US" dirty="0" smtClean="0"/>
              <a:t> is </a:t>
            </a:r>
            <a:r>
              <a:rPr lang="en-US" dirty="0" err="1" smtClean="0"/>
              <a:t>SomeClass.Type</a:t>
            </a:r>
            <a:r>
              <a:rPr lang="en-US" dirty="0" smtClean="0"/>
              <a:t> and the </a:t>
            </a:r>
            <a:r>
              <a:rPr lang="en-US" dirty="0" err="1" smtClean="0"/>
              <a:t>metatype</a:t>
            </a:r>
            <a:r>
              <a:rPr lang="en-US" dirty="0" smtClean="0"/>
              <a:t> of the protocol </a:t>
            </a:r>
            <a:r>
              <a:rPr lang="en-US" dirty="0" err="1" smtClean="0"/>
              <a:t>SomeProtocol</a:t>
            </a:r>
            <a:r>
              <a:rPr lang="en-US" dirty="0" smtClean="0"/>
              <a:t> is </a:t>
            </a:r>
            <a:r>
              <a:rPr lang="en-US" dirty="0" err="1" smtClean="0"/>
              <a:t>SomeProtocol.Protocol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28F3C-3BD5-B440-9A99-7C2195A665A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429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“A type inheritance clause is used to specify which class a named type inherits from and which protocols a named type conforms to. A type inheritance clause is also used to specify a class requirement on a protocol. A type inheritance clause begins with a colon (:), followed by either a class requirement, a list of type identifiers, or </a:t>
            </a:r>
            <a:r>
              <a:rPr lang="en-US" dirty="0" err="1" smtClean="0"/>
              <a:t>both.”Excerpt</a:t>
            </a:r>
            <a:r>
              <a:rPr lang="en-US" dirty="0" smtClean="0"/>
              <a:t> From: Apple Inc. “The Swift Programming Language (Swift 2).” </a:t>
            </a:r>
            <a:r>
              <a:rPr lang="en-US" dirty="0" err="1" smtClean="0"/>
              <a:t>iBooks</a:t>
            </a:r>
            <a:r>
              <a:rPr lang="en-US" dirty="0" smtClean="0"/>
              <a:t>. https://</a:t>
            </a:r>
            <a:r>
              <a:rPr lang="en-US" dirty="0" err="1" smtClean="0"/>
              <a:t>itun.es</a:t>
            </a:r>
            <a:r>
              <a:rPr lang="en-US" dirty="0" smtClean="0"/>
              <a:t>/us/jEUH0.l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28F3C-3BD5-B440-9A99-7C2195A665A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951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“Swift uses type inference extensively, allowing you to omit the type or part of the type of many variables and expressions in your code. ”Excerpt From: Apple Inc. “The Swift Programming Language (Swift 2).” </a:t>
            </a:r>
            <a:r>
              <a:rPr lang="en-US" dirty="0" err="1" smtClean="0"/>
              <a:t>iBooks</a:t>
            </a:r>
            <a:r>
              <a:rPr lang="en-US" dirty="0" smtClean="0"/>
              <a:t>. https://</a:t>
            </a:r>
            <a:r>
              <a:rPr lang="en-US" dirty="0" err="1" smtClean="0"/>
              <a:t>itun.es</a:t>
            </a:r>
            <a:r>
              <a:rPr lang="en-US" dirty="0" smtClean="0"/>
              <a:t>/us/jEUH0.l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28F3C-3BD5-B440-9A99-7C2195A665A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893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28F3C-3BD5-B440-9A99-7C2195A665A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534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“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28F3C-3BD5-B440-9A99-7C2195A665A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1014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“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28F3C-3BD5-B440-9A99-7C2195A665A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280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“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28F3C-3BD5-B440-9A99-7C2195A665A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66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Literals 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28F3C-3BD5-B440-9A99-7C2195A665A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292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“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28F3C-3BD5-B440-9A99-7C2195A665A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17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“A pattern represents the structure of a single value or a composite value”   </a:t>
            </a:r>
          </a:p>
          <a:p>
            <a:r>
              <a:rPr lang="en-US" dirty="0" smtClean="0"/>
              <a:t>“The first kind of pattern is used for </a:t>
            </a:r>
            <a:r>
              <a:rPr lang="en-US" dirty="0" err="1" smtClean="0"/>
              <a:t>destructuring</a:t>
            </a:r>
            <a:r>
              <a:rPr lang="en-US" dirty="0" smtClean="0"/>
              <a:t> values in simple variable, constant, and optional bindings”:</a:t>
            </a:r>
            <a:br>
              <a:rPr lang="en-US" dirty="0" smtClean="0"/>
            </a:br>
            <a:r>
              <a:rPr lang="en-US" dirty="0" smtClean="0"/>
              <a:t>“wildcard patterns, identifier patterns, and any value binding or tuple patterns containing them”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28F3C-3BD5-B440-9A99-7C2195A665A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186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“A wildcard pattern matches and ignores any value and consists of an underscore (_). </a:t>
            </a:r>
          </a:p>
          <a:p>
            <a:r>
              <a:rPr lang="en-US" dirty="0" smtClean="0"/>
              <a:t>Use a wildcard pattern when you don’t care about the values being matched against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28F3C-3BD5-B440-9A99-7C2195A665A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0153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“An identifier pattern matches any value and binds the matched value to a variable or constant </a:t>
            </a:r>
            <a:r>
              <a:rPr lang="en-US" dirty="0" err="1" smtClean="0"/>
              <a:t>name”Excerpt</a:t>
            </a:r>
            <a:r>
              <a:rPr lang="en-US" dirty="0" smtClean="0"/>
              <a:t> From: Apple Inc. “The Swift Programming Language (Swift 2).” </a:t>
            </a:r>
            <a:r>
              <a:rPr lang="en-US" dirty="0" err="1" smtClean="0"/>
              <a:t>iBooks</a:t>
            </a:r>
            <a:r>
              <a:rPr lang="en-US" dirty="0" smtClean="0"/>
              <a:t>. https://</a:t>
            </a:r>
            <a:r>
              <a:rPr lang="en-US" dirty="0" err="1" smtClean="0"/>
              <a:t>itun.es</a:t>
            </a:r>
            <a:r>
              <a:rPr lang="en-US" dirty="0" smtClean="0"/>
              <a:t>/us/jEUH0.l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28F3C-3BD5-B440-9A99-7C2195A665A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722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“A value-binding pattern binds matched values to variable or constant </a:t>
            </a:r>
            <a:r>
              <a:rPr lang="en-US" dirty="0" err="1" smtClean="0"/>
              <a:t>names”Excerpt</a:t>
            </a:r>
            <a:r>
              <a:rPr lang="en-US" dirty="0" smtClean="0"/>
              <a:t> From: Apple Inc. “The Swift Programming Language (Swift 2).” </a:t>
            </a:r>
            <a:r>
              <a:rPr lang="en-US" dirty="0" err="1" smtClean="0"/>
              <a:t>iBooks</a:t>
            </a:r>
            <a:r>
              <a:rPr lang="en-US" dirty="0" smtClean="0"/>
              <a:t>. https://</a:t>
            </a:r>
            <a:r>
              <a:rPr lang="en-US" dirty="0" err="1" smtClean="0"/>
              <a:t>itun.es</a:t>
            </a:r>
            <a:r>
              <a:rPr lang="en-US" dirty="0" smtClean="0"/>
              <a:t>/us/jEUH0.l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28F3C-3BD5-B440-9A99-7C2195A665A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312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“A tuple pattern is a comma-separated list of zero or more patterns, enclosed in parentheses. Tuple patterns match values of corresponding tuple </a:t>
            </a:r>
            <a:r>
              <a:rPr lang="en-US" dirty="0" err="1" smtClean="0"/>
              <a:t>types.”Excerpt</a:t>
            </a:r>
            <a:r>
              <a:rPr lang="en-US" dirty="0" smtClean="0"/>
              <a:t> From: Apple Inc. “The Swift Programming Language (Swift 2).” </a:t>
            </a:r>
            <a:r>
              <a:rPr lang="en-US" dirty="0" err="1" smtClean="0"/>
              <a:t>iBooks</a:t>
            </a:r>
            <a:r>
              <a:rPr lang="en-US" dirty="0" smtClean="0"/>
              <a:t>. https://</a:t>
            </a:r>
            <a:r>
              <a:rPr lang="en-US" dirty="0" err="1" smtClean="0"/>
              <a:t>itun.es</a:t>
            </a:r>
            <a:r>
              <a:rPr lang="en-US" dirty="0" smtClean="0"/>
              <a:t>/us/jEUH0.l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28F3C-3BD5-B440-9A99-7C2195A665A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0125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“A tuple pattern is a comma-separated list of zero or more patterns, enclosed in parentheses. Tuple patterns match values of corresponding tuple </a:t>
            </a:r>
            <a:r>
              <a:rPr lang="en-US" dirty="0" err="1" smtClean="0"/>
              <a:t>types.”Excerpt</a:t>
            </a:r>
            <a:r>
              <a:rPr lang="en-US" dirty="0" smtClean="0"/>
              <a:t> From: Apple Inc. “The Swift Programming Language (Swift 2).” </a:t>
            </a:r>
            <a:r>
              <a:rPr lang="en-US" dirty="0" err="1" smtClean="0"/>
              <a:t>iBooks</a:t>
            </a:r>
            <a:r>
              <a:rPr lang="en-US" dirty="0" smtClean="0"/>
              <a:t>. https://</a:t>
            </a:r>
            <a:r>
              <a:rPr lang="en-US" dirty="0" err="1" smtClean="0"/>
              <a:t>itun.es</a:t>
            </a:r>
            <a:r>
              <a:rPr lang="en-US" dirty="0" smtClean="0"/>
              <a:t>/us/jEUH0.l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REF: http://</a:t>
            </a:r>
            <a:r>
              <a:rPr lang="en-US" dirty="0" err="1" smtClean="0"/>
              <a:t>austinzheng.com</a:t>
            </a:r>
            <a:r>
              <a:rPr lang="en-US" dirty="0" smtClean="0"/>
              <a:t>/2014/12/16/swift-pattern-matching-switch/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28F3C-3BD5-B440-9A99-7C2195A665A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3068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Ref:</a:t>
            </a:r>
            <a:r>
              <a:rPr lang="en-US" baseline="0" dirty="0" smtClean="0"/>
              <a:t> http://</a:t>
            </a:r>
            <a:r>
              <a:rPr lang="en-US" baseline="0" dirty="0" err="1" smtClean="0"/>
              <a:t>appventure.me</a:t>
            </a:r>
            <a:r>
              <a:rPr lang="en-US" baseline="0" dirty="0" smtClean="0"/>
              <a:t>/2015/08/20/swift-pattern-matching-in-detail/</a:t>
            </a:r>
            <a:br>
              <a:rPr lang="en-US" baseline="0" dirty="0" smtClean="0"/>
            </a:br>
            <a:r>
              <a:rPr lang="en-US" baseline="0" dirty="0" smtClean="0"/>
              <a:t>http://</a:t>
            </a:r>
            <a:r>
              <a:rPr lang="en-US" baseline="0" dirty="0" err="1" smtClean="0"/>
              <a:t>austinzheng.com</a:t>
            </a:r>
            <a:r>
              <a:rPr lang="en-US" baseline="0" dirty="0" smtClean="0"/>
              <a:t>/2014/12/17/custom-pattern-matching</a:t>
            </a:r>
            <a:r>
              <a:rPr lang="en-US" baseline="0" dirty="0" smtClean="0"/>
              <a:t>/</a:t>
            </a:r>
            <a:br>
              <a:rPr lang="en-US" baseline="0" dirty="0" smtClean="0"/>
            </a:b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is</a:t>
            </a:r>
            <a:r>
              <a:rPr lang="en-US" dirty="0" smtClean="0"/>
              <a:t> type: Matches the runtime type (or a subclass of it) against the right hand side. This performs a type cast but disregards the returned type. So your case block won't know about the matched type.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pattern </a:t>
            </a:r>
            <a:r>
              <a:rPr lang="en-US" dirty="0" smtClean="0">
                <a:solidFill>
                  <a:srgbClr val="FF0000"/>
                </a:solidFill>
              </a:rPr>
              <a:t>as</a:t>
            </a:r>
            <a:r>
              <a:rPr lang="en-US" dirty="0" smtClean="0"/>
              <a:t> type: Performs the same match as the is pattern but for a successful match casts the type into the pattern specified on the left hand side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28F3C-3BD5-B440-9A99-7C2195A665A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4255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Ref:</a:t>
            </a:r>
            <a:r>
              <a:rPr lang="en-US" baseline="0" dirty="0" smtClean="0"/>
              <a:t> http://</a:t>
            </a:r>
            <a:r>
              <a:rPr lang="en-US" baseline="0" dirty="0" err="1" smtClean="0"/>
              <a:t>appventure.me</a:t>
            </a:r>
            <a:r>
              <a:rPr lang="en-US" baseline="0" dirty="0" smtClean="0"/>
              <a:t>/2015/08/20/swift-pattern-matching-in-detail/</a:t>
            </a:r>
            <a:br>
              <a:rPr lang="en-US" baseline="0" dirty="0" smtClean="0"/>
            </a:br>
            <a:r>
              <a:rPr lang="en-US" baseline="0" dirty="0" smtClean="0"/>
              <a:t>http://</a:t>
            </a:r>
            <a:r>
              <a:rPr lang="en-US" baseline="0" dirty="0" err="1" smtClean="0"/>
              <a:t>austinzheng.com</a:t>
            </a:r>
            <a:r>
              <a:rPr lang="en-US" baseline="0" dirty="0" smtClean="0"/>
              <a:t>/2014/12/17/custom-pattern-matching</a:t>
            </a:r>
            <a:r>
              <a:rPr lang="en-US" baseline="0" dirty="0" smtClean="0"/>
              <a:t>/</a:t>
            </a:r>
            <a:br>
              <a:rPr lang="en-US" baseline="0" dirty="0" smtClean="0"/>
            </a:b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is</a:t>
            </a:r>
            <a:r>
              <a:rPr lang="en-US" dirty="0" smtClean="0"/>
              <a:t> type: Matches the runtime type (or a subclass of it) against the right hand side. This performs a type cast but disregards the returned type. So your case block won't know about the matched type.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pattern </a:t>
            </a:r>
            <a:r>
              <a:rPr lang="en-US" dirty="0" smtClean="0">
                <a:solidFill>
                  <a:srgbClr val="FF0000"/>
                </a:solidFill>
              </a:rPr>
              <a:t>as</a:t>
            </a:r>
            <a:r>
              <a:rPr lang="en-US" dirty="0" smtClean="0"/>
              <a:t> type: Performs the same match as the is pattern but for a successful match casts the type into the pattern specified on the left hand side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28F3C-3BD5-B440-9A99-7C2195A665A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2561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Ref:</a:t>
            </a:r>
            <a:r>
              <a:rPr lang="en-US" baseline="0" dirty="0" smtClean="0"/>
              <a:t> http://</a:t>
            </a:r>
            <a:r>
              <a:rPr lang="en-US" baseline="0" dirty="0" err="1" smtClean="0"/>
              <a:t>appventure.me</a:t>
            </a:r>
            <a:r>
              <a:rPr lang="en-US" baseline="0" dirty="0" smtClean="0"/>
              <a:t>/2015/08/20/swift-pattern-matching-in-detail/</a:t>
            </a:r>
            <a:br>
              <a:rPr lang="en-US" baseline="0" dirty="0" smtClean="0"/>
            </a:br>
            <a:r>
              <a:rPr lang="en-US" baseline="0" dirty="0" smtClean="0"/>
              <a:t>http://</a:t>
            </a:r>
            <a:r>
              <a:rPr lang="en-US" baseline="0" dirty="0" err="1" smtClean="0"/>
              <a:t>austinzheng.com</a:t>
            </a:r>
            <a:r>
              <a:rPr lang="en-US" baseline="0" dirty="0" smtClean="0"/>
              <a:t>/2014/12/17/custom-pattern-matching</a:t>
            </a:r>
            <a:r>
              <a:rPr lang="en-US" baseline="0" dirty="0" smtClean="0"/>
              <a:t>/</a:t>
            </a:r>
            <a:br>
              <a:rPr lang="en-US" baseline="0" dirty="0" smtClean="0"/>
            </a:b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is</a:t>
            </a:r>
            <a:r>
              <a:rPr lang="en-US" dirty="0" smtClean="0"/>
              <a:t> type: Matches the runtime type (or a subclass of it) against the right hand side. This performs a type cast but disregards the returned type. So your case block won't know about the matched type.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pattern </a:t>
            </a:r>
            <a:r>
              <a:rPr lang="en-US" dirty="0" smtClean="0">
                <a:solidFill>
                  <a:srgbClr val="FF0000"/>
                </a:solidFill>
              </a:rPr>
              <a:t>as</a:t>
            </a:r>
            <a:r>
              <a:rPr lang="en-US" dirty="0" smtClean="0"/>
              <a:t> type: Performs the same match as the is pattern but for a successful match casts the type into the pattern specified on the left hand side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28F3C-3BD5-B440-9A99-7C2195A665A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8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swift.freevnn.com</a:t>
            </a:r>
            <a:r>
              <a:rPr lang="en-US" dirty="0" smtClean="0"/>
              <a:t>/?p=244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28F3C-3BD5-B440-9A99-7C2195A665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004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“An expression pattern represents the value of an expression. Expression patterns appear only in switch statement case labels.”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28F3C-3BD5-B440-9A99-7C2195A665A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326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Swift has the ability to overload operators such that existing operators, like +, can be made to work with additional types.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overload an operator, simply define a new function for the operator symbol, taking the appropriate number and type of arguments.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28F3C-3BD5-B440-9A99-7C2195A665A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83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“You can declare and implement your own custom operators in addition to the standard operators provided by Swift. For a list of characters that can be used to define custom operators, see </a:t>
            </a:r>
            <a:r>
              <a:rPr lang="en-US" dirty="0" err="1" smtClean="0"/>
              <a:t>Operators.New</a:t>
            </a:r>
            <a:r>
              <a:rPr lang="en-US" dirty="0" smtClean="0"/>
              <a:t> operators are declared at a global level using the operator keyword, and are marked with the prefix, infix or postfix modifiers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28F3C-3BD5-B440-9A99-7C2195A665A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35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 definitions for the operators themselves should be extremely simple—a single LOC, really. For anything more complex, some additional setup is warranted.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Take, for example, a custom operator, =~, which returns whether the left hand side matches a regular expression on the right hand side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First, a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RegularExpressionMatchable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protocol is declared, with a single method for matching regular expressions.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Next, an extension adding conformance to this protocol to String is declared, with a provided implementation of match, using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NSRegularExpression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Finally, the =~ operator is declared and implemented on a generic type conforming to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RegularExpressionMatchable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28F3C-3BD5-B440-9A99-7C2195A665A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086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github.com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mattt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/Euler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28F3C-3BD5-B440-9A99-7C2195A665A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15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28F3C-3BD5-B440-9A99-7C2195A665A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888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vi-V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vi-V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B5BA2-20C7-FC44-AF26-F0779D5139B7}" type="datetimeFigureOut">
              <a:rPr lang="en-US" smtClean="0"/>
              <a:t>10/1/15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49E3904C-3BB3-E84B-9980-1CCC365B0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9123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B5BA2-20C7-FC44-AF26-F0779D5139B7}" type="datetimeFigureOut">
              <a:rPr lang="en-US" smtClean="0"/>
              <a:t>10/1/15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904C-3BB3-E84B-9980-1CCC365B0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446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vi-V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B5BA2-20C7-FC44-AF26-F0779D5139B7}" type="datetimeFigureOut">
              <a:rPr lang="en-US" smtClean="0"/>
              <a:t>10/1/15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904C-3BB3-E84B-9980-1CCC365B0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433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B5BA2-20C7-FC44-AF26-F0779D5139B7}" type="datetimeFigureOut">
              <a:rPr lang="en-US" smtClean="0"/>
              <a:t>10/1/15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904C-3BB3-E84B-9980-1CCC365B0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07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vi-V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C6B5BA2-20C7-FC44-AF26-F0779D5139B7}" type="datetimeFigureOut">
              <a:rPr lang="en-US" smtClean="0"/>
              <a:t>10/1/15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9E3904C-3BB3-E84B-9980-1CCC365B0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241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B5BA2-20C7-FC44-AF26-F0779D5139B7}" type="datetimeFigureOut">
              <a:rPr lang="en-US" smtClean="0"/>
              <a:t>10/1/15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904C-3BB3-E84B-9980-1CCC365B0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929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B5BA2-20C7-FC44-AF26-F0779D5139B7}" type="datetimeFigureOut">
              <a:rPr lang="en-US" smtClean="0"/>
              <a:t>10/1/15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904C-3BB3-E84B-9980-1CCC365B089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8933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B5BA2-20C7-FC44-AF26-F0779D5139B7}" type="datetimeFigureOut">
              <a:rPr lang="en-US" smtClean="0"/>
              <a:t>10/1/15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904C-3BB3-E84B-9980-1CCC365B089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19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B5BA2-20C7-FC44-AF26-F0779D5139B7}" type="datetimeFigureOut">
              <a:rPr lang="en-US" smtClean="0"/>
              <a:t>10/1/15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904C-3BB3-E84B-9980-1CCC365B0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06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vi-V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B5BA2-20C7-FC44-AF26-F0779D5139B7}" type="datetimeFigureOut">
              <a:rPr lang="en-US" smtClean="0"/>
              <a:t>10/1/15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904C-3BB3-E84B-9980-1CCC365B0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4452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vi-V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B5BA2-20C7-FC44-AF26-F0779D5139B7}" type="datetimeFigureOut">
              <a:rPr lang="en-US" smtClean="0"/>
              <a:t>10/1/15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904C-3BB3-E84B-9980-1CCC365B0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247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C6B5BA2-20C7-FC44-AF26-F0779D5139B7}" type="datetimeFigureOut">
              <a:rPr lang="en-US" smtClean="0"/>
              <a:t>10/1/15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n-lt"/>
              </a:defRPr>
            </a:lvl1pPr>
          </a:lstStyle>
          <a:p>
            <a:fld id="{49E3904C-3BB3-E84B-9980-1CCC365B0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64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8" r:id="rId1"/>
    <p:sldLayoutId id="2147484309" r:id="rId2"/>
    <p:sldLayoutId id="2147484310" r:id="rId3"/>
    <p:sldLayoutId id="2147484311" r:id="rId4"/>
    <p:sldLayoutId id="2147484312" r:id="rId5"/>
    <p:sldLayoutId id="2147484313" r:id="rId6"/>
    <p:sldLayoutId id="2147484314" r:id="rId7"/>
    <p:sldLayoutId id="2147484315" r:id="rId8"/>
    <p:sldLayoutId id="2147484316" r:id="rId9"/>
    <p:sldLayoutId id="2147484317" r:id="rId10"/>
    <p:sldLayoutId id="214748431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nshipster.com/swift-operator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Swift Day 06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333" y="186267"/>
            <a:ext cx="10958915" cy="5985933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Lexical Structure</a:t>
            </a:r>
            <a:endParaRPr lang="en-US" dirty="0" smtClean="0"/>
          </a:p>
          <a:p>
            <a:r>
              <a:rPr lang="en-US" dirty="0" smtClean="0"/>
              <a:t>Operators</a:t>
            </a:r>
          </a:p>
          <a:p>
            <a:r>
              <a:rPr lang="en-US" b="1" dirty="0" smtClean="0"/>
              <a:t>Member </a:t>
            </a:r>
            <a:r>
              <a:rPr lang="en-US" b="1" dirty="0"/>
              <a:t>Functions</a:t>
            </a:r>
            <a:r>
              <a:rPr lang="en-US" b="1" dirty="0" smtClean="0"/>
              <a:t> </a:t>
            </a:r>
            <a:r>
              <a:rPr lang="en-US" sz="1000" dirty="0" smtClean="0"/>
              <a:t/>
            </a:r>
            <a:br>
              <a:rPr lang="en-US" sz="1000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dirty="0"/>
              <a:t> In addition to the aforementioned standard operators, there are some </a:t>
            </a:r>
            <a:r>
              <a:rPr lang="en-US" i="1" dirty="0"/>
              <a:t>de facto</a:t>
            </a:r>
            <a:r>
              <a:rPr lang="en-US" dirty="0"/>
              <a:t> operators defined by the language:</a:t>
            </a:r>
          </a:p>
          <a:p>
            <a:pPr marL="0" indent="0">
              <a:buNone/>
            </a:pPr>
            <a:r>
              <a:rPr lang="en-US" sz="3000" dirty="0" smtClean="0"/>
              <a:t>.        : </a:t>
            </a:r>
            <a:r>
              <a:rPr lang="en-US" sz="3000" dirty="0"/>
              <a:t>Member Access</a:t>
            </a:r>
          </a:p>
          <a:p>
            <a:pPr marL="0" indent="0">
              <a:buNone/>
            </a:pPr>
            <a:r>
              <a:rPr lang="en-US" sz="3000" dirty="0" smtClean="0"/>
              <a:t>?        : </a:t>
            </a:r>
            <a:r>
              <a:rPr lang="en-US" sz="3000" dirty="0"/>
              <a:t>Optional</a:t>
            </a:r>
          </a:p>
          <a:p>
            <a:pPr marL="0" indent="0">
              <a:buNone/>
            </a:pPr>
            <a:r>
              <a:rPr lang="en-US" sz="3000" dirty="0" smtClean="0"/>
              <a:t>!        : </a:t>
            </a:r>
            <a:r>
              <a:rPr lang="en-US" sz="3000" dirty="0"/>
              <a:t>Forced-Value</a:t>
            </a:r>
          </a:p>
          <a:p>
            <a:pPr marL="0" indent="0">
              <a:buNone/>
            </a:pPr>
            <a:r>
              <a:rPr lang="en-US" sz="3000" dirty="0" smtClean="0"/>
              <a:t>[]       : </a:t>
            </a:r>
            <a:r>
              <a:rPr lang="en-US" sz="3000" dirty="0"/>
              <a:t>Subscript</a:t>
            </a:r>
          </a:p>
          <a:p>
            <a:pPr marL="0" indent="0">
              <a:buNone/>
            </a:pPr>
            <a:r>
              <a:rPr lang="en-US" sz="3000" dirty="0" smtClean="0"/>
              <a:t>[]=     : </a:t>
            </a:r>
            <a:r>
              <a:rPr lang="en-US" sz="3000" dirty="0"/>
              <a:t>Subscript Assignment </a:t>
            </a: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> </a:t>
            </a:r>
            <a:r>
              <a:rPr lang="en-US" sz="600" dirty="0"/>
              <a:t/>
            </a:r>
            <a:br>
              <a:rPr lang="en-US" sz="600" dirty="0"/>
            </a:br>
            <a:r>
              <a:rPr lang="en-US" sz="200" dirty="0" smtClean="0"/>
              <a:t/>
            </a:r>
            <a:br>
              <a:rPr lang="en-US" sz="200" dirty="0" smtClean="0"/>
            </a:br>
            <a:endParaRPr lang="en-US" sz="200" dirty="0" smtClean="0"/>
          </a:p>
          <a:p>
            <a:endParaRPr lang="en-US" b="1" dirty="0"/>
          </a:p>
          <a:p>
            <a:endParaRPr lang="en-US" b="1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609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"/>
            <a:ext cx="11128248" cy="61722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Lexical Structure</a:t>
            </a:r>
            <a:endParaRPr lang="en-US" dirty="0" smtClean="0"/>
          </a:p>
          <a:p>
            <a:r>
              <a:rPr lang="en-US" dirty="0" smtClean="0"/>
              <a:t>Operators</a:t>
            </a:r>
          </a:p>
          <a:p>
            <a:r>
              <a:rPr lang="en-US" sz="1400" b="1" dirty="0"/>
              <a:t>Overloading </a:t>
            </a:r>
            <a:r>
              <a:rPr lang="en-US" sz="800" b="1" dirty="0" smtClean="0"/>
              <a:t/>
            </a:r>
            <a:br>
              <a:rPr lang="en-US" sz="800" b="1" dirty="0" smtClean="0"/>
            </a:br>
            <a:endParaRPr lang="en-US" sz="800" b="1" dirty="0" smtClean="0"/>
          </a:p>
          <a:p>
            <a:pPr marL="0" indent="0">
              <a:buNone/>
            </a:pP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> </a:t>
            </a:r>
            <a:r>
              <a:rPr lang="en-US" sz="600" dirty="0"/>
              <a:t/>
            </a:r>
            <a:br>
              <a:rPr lang="en-US" sz="600" dirty="0"/>
            </a:br>
            <a:r>
              <a:rPr lang="en-US" sz="200" dirty="0" smtClean="0"/>
              <a:t/>
            </a:r>
            <a:br>
              <a:rPr lang="en-US" sz="200" dirty="0" smtClean="0"/>
            </a:br>
            <a:endParaRPr lang="en-US" sz="200" dirty="0" smtClean="0"/>
          </a:p>
          <a:p>
            <a:endParaRPr lang="en-US" b="1" dirty="0"/>
          </a:p>
          <a:p>
            <a:endParaRPr lang="en-US" b="1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934" y="1685404"/>
            <a:ext cx="6337299" cy="280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71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466" y="550333"/>
            <a:ext cx="10992781" cy="5621868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Lexical Structure</a:t>
            </a:r>
            <a:endParaRPr lang="en-US" dirty="0" smtClean="0"/>
          </a:p>
          <a:p>
            <a:r>
              <a:rPr lang="en-US" dirty="0" smtClean="0"/>
              <a:t>Operators</a:t>
            </a:r>
          </a:p>
          <a:p>
            <a:r>
              <a:rPr lang="en-US" sz="1400" b="1" dirty="0"/>
              <a:t>Custom </a:t>
            </a:r>
            <a:r>
              <a:rPr lang="en-US" sz="1400" b="1" dirty="0" smtClean="0"/>
              <a:t>Operators</a:t>
            </a:r>
          </a:p>
          <a:p>
            <a:pPr marL="0" indent="0">
              <a:buNone/>
            </a:pPr>
            <a:r>
              <a:rPr lang="en-US" sz="800" b="1" dirty="0" smtClean="0"/>
              <a:t> </a:t>
            </a:r>
            <a:br>
              <a:rPr lang="en-US" sz="800" b="1" dirty="0" smtClean="0"/>
            </a:br>
            <a:endParaRPr lang="en-US" sz="800" b="1" dirty="0" smtClean="0"/>
          </a:p>
          <a:p>
            <a:pPr marL="0" indent="0">
              <a:buNone/>
            </a:pP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> </a:t>
            </a:r>
            <a:r>
              <a:rPr lang="en-US" sz="600" dirty="0"/>
              <a:t/>
            </a:r>
            <a:br>
              <a:rPr lang="en-US" sz="600" dirty="0"/>
            </a:br>
            <a:r>
              <a:rPr lang="en-US" sz="200" dirty="0" smtClean="0"/>
              <a:t/>
            </a:r>
            <a:br>
              <a:rPr lang="en-US" sz="200" dirty="0" smtClean="0"/>
            </a:br>
            <a:endParaRPr lang="en-US" sz="200" dirty="0" smtClean="0"/>
          </a:p>
          <a:p>
            <a:endParaRPr lang="en-US" b="1" dirty="0"/>
          </a:p>
          <a:p>
            <a:endParaRPr lang="en-US" b="1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134" y="1934333"/>
            <a:ext cx="6642100" cy="178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13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48" y="584201"/>
            <a:ext cx="10058400" cy="4487333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Lexical Structure</a:t>
            </a:r>
            <a:endParaRPr lang="en-US" dirty="0" smtClean="0"/>
          </a:p>
          <a:p>
            <a:r>
              <a:rPr lang="en-US" dirty="0" smtClean="0"/>
              <a:t>Operators</a:t>
            </a:r>
          </a:p>
          <a:p>
            <a:r>
              <a:rPr lang="en-US" sz="1100" b="1" dirty="0"/>
              <a:t>Custom Operators with Protocol and Method</a:t>
            </a:r>
            <a:r>
              <a:rPr lang="en-US" sz="1100" b="1" dirty="0" smtClean="0"/>
              <a:t> </a:t>
            </a:r>
            <a:r>
              <a:rPr lang="en-US" sz="800" b="1" dirty="0" smtClean="0"/>
              <a:t/>
            </a:r>
            <a:br>
              <a:rPr lang="en-US" sz="800" b="1" dirty="0" smtClean="0"/>
            </a:br>
            <a:endParaRPr lang="en-US" sz="800" b="1" dirty="0" smtClean="0"/>
          </a:p>
          <a:p>
            <a:pPr marL="0" indent="0">
              <a:buNone/>
            </a:pP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> </a:t>
            </a:r>
            <a:r>
              <a:rPr lang="en-US" sz="600" dirty="0"/>
              <a:t/>
            </a:r>
            <a:br>
              <a:rPr lang="en-US" sz="600" dirty="0"/>
            </a:br>
            <a:r>
              <a:rPr lang="en-US" sz="200" dirty="0" smtClean="0"/>
              <a:t/>
            </a:r>
            <a:br>
              <a:rPr lang="en-US" sz="200" dirty="0" smtClean="0"/>
            </a:br>
            <a:endParaRPr lang="en-US" sz="200" dirty="0" smtClean="0"/>
          </a:p>
          <a:p>
            <a:endParaRPr lang="en-US" b="1" dirty="0"/>
          </a:p>
          <a:p>
            <a:endParaRPr lang="en-US" b="1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3" y="2025625"/>
            <a:ext cx="7200899" cy="367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4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08000"/>
            <a:ext cx="10058400" cy="4487333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Lexical Structure</a:t>
            </a:r>
            <a:endParaRPr lang="en-US" dirty="0" smtClean="0"/>
          </a:p>
          <a:p>
            <a:r>
              <a:rPr lang="en-US" dirty="0" smtClean="0"/>
              <a:t>Operators</a:t>
            </a:r>
          </a:p>
          <a:p>
            <a:r>
              <a:rPr lang="en-US" sz="1400" b="1" dirty="0"/>
              <a:t>Use of Mathematical Symbols </a:t>
            </a:r>
            <a:r>
              <a:rPr lang="en-US" sz="800" b="1" dirty="0" smtClean="0"/>
              <a:t/>
            </a:r>
            <a:br>
              <a:rPr lang="en-US" sz="800" b="1" dirty="0" smtClean="0"/>
            </a:br>
            <a:endParaRPr lang="en-US" sz="800" b="1" dirty="0" smtClean="0"/>
          </a:p>
          <a:p>
            <a:pPr marL="0" indent="0">
              <a:buNone/>
            </a:pP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> </a:t>
            </a:r>
            <a:r>
              <a:rPr lang="en-US" sz="600" dirty="0"/>
              <a:t/>
            </a:r>
            <a:br>
              <a:rPr lang="en-US" sz="600" dirty="0"/>
            </a:br>
            <a:r>
              <a:rPr lang="en-US" sz="200" dirty="0" smtClean="0"/>
              <a:t/>
            </a:r>
            <a:br>
              <a:rPr lang="en-US" sz="200" dirty="0" smtClean="0"/>
            </a:br>
            <a:endParaRPr lang="en-US" sz="200" dirty="0" smtClean="0"/>
          </a:p>
          <a:p>
            <a:r>
              <a:rPr lang="en-US" b="1" dirty="0" smtClean="0"/>
              <a:t>Ref: </a:t>
            </a: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mattt</a:t>
            </a:r>
            <a:r>
              <a:rPr lang="en-US" dirty="0"/>
              <a:t>/Euler</a:t>
            </a:r>
          </a:p>
          <a:p>
            <a:endParaRPr lang="en-US" b="1" dirty="0"/>
          </a:p>
          <a:p>
            <a:endParaRPr lang="en-US" b="1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233" y="440266"/>
            <a:ext cx="64262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7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08000"/>
            <a:ext cx="10058400" cy="4487333"/>
          </a:xfrm>
        </p:spPr>
        <p:txBody>
          <a:bodyPr>
            <a:normAutofit/>
          </a:bodyPr>
          <a:lstStyle/>
          <a:p>
            <a:r>
              <a:rPr lang="en-US" sz="3600" b="1" dirty="0"/>
              <a:t>Statements</a:t>
            </a:r>
            <a:br>
              <a:rPr lang="en-US" sz="3600" b="1" dirty="0"/>
            </a:br>
            <a:r>
              <a:rPr lang="en-US" sz="2400" dirty="0"/>
              <a:t>1. simple statements</a:t>
            </a:r>
            <a:br>
              <a:rPr lang="en-US" sz="2400" dirty="0"/>
            </a:br>
            <a:r>
              <a:rPr lang="en-US" sz="2400" dirty="0"/>
              <a:t>2. compiler control statements</a:t>
            </a:r>
            <a:br>
              <a:rPr lang="en-US" sz="2400" dirty="0"/>
            </a:br>
            <a:r>
              <a:rPr lang="en-US" sz="2400" dirty="0"/>
              <a:t>3. control flow statements.</a:t>
            </a:r>
            <a:endParaRPr lang="en-US" sz="2400" dirty="0" smtClean="0"/>
          </a:p>
          <a:p>
            <a:endParaRPr lang="en-US" b="1" dirty="0"/>
          </a:p>
          <a:p>
            <a:endParaRPr lang="en-US" b="1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79887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08000"/>
            <a:ext cx="10058400" cy="4487333"/>
          </a:xfrm>
        </p:spPr>
        <p:txBody>
          <a:bodyPr>
            <a:normAutofit/>
          </a:bodyPr>
          <a:lstStyle/>
          <a:p>
            <a:r>
              <a:rPr lang="en-US" sz="3600" b="1" dirty="0"/>
              <a:t>Statements</a:t>
            </a:r>
            <a:br>
              <a:rPr lang="en-US" sz="3600" b="1" dirty="0"/>
            </a:br>
            <a:r>
              <a:rPr lang="en-US" sz="2400" dirty="0"/>
              <a:t>1. simple </a:t>
            </a:r>
            <a:r>
              <a:rPr lang="en-US" sz="2400" dirty="0" smtClean="0"/>
              <a:t>statements</a:t>
            </a:r>
          </a:p>
          <a:p>
            <a:pPr lvl="1"/>
            <a:r>
              <a:rPr lang="en-US" sz="2200" dirty="0" smtClean="0"/>
              <a:t>Loop Statements</a:t>
            </a:r>
            <a:br>
              <a:rPr lang="en-US" sz="2200" dirty="0" smtClean="0"/>
            </a:br>
            <a:endParaRPr lang="en-US" b="1" dirty="0"/>
          </a:p>
          <a:p>
            <a:endParaRPr lang="en-US" b="1" dirty="0" smtClean="0"/>
          </a:p>
          <a:p>
            <a:pPr lvl="1"/>
            <a:r>
              <a:rPr lang="en-US" dirty="0"/>
              <a:t>While </a:t>
            </a:r>
            <a:r>
              <a:rPr lang="en-US" dirty="0" smtClean="0"/>
              <a:t>Statement/ Repeat while</a:t>
            </a:r>
            <a:br>
              <a:rPr lang="en-US" dirty="0" smtClean="0"/>
            </a:br>
            <a:endParaRPr lang="en-US" dirty="0"/>
          </a:p>
          <a:p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99" y="1756833"/>
            <a:ext cx="2662767" cy="723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067" y="1756833"/>
            <a:ext cx="1710266" cy="723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99" y="2929467"/>
            <a:ext cx="1468968" cy="8000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733" y="2929467"/>
            <a:ext cx="1828800" cy="80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9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08000"/>
            <a:ext cx="10058400" cy="4487333"/>
          </a:xfrm>
        </p:spPr>
        <p:txBody>
          <a:bodyPr>
            <a:normAutofit/>
          </a:bodyPr>
          <a:lstStyle/>
          <a:p>
            <a:r>
              <a:rPr lang="en-US" sz="3600" b="1" dirty="0"/>
              <a:t>Statements</a:t>
            </a:r>
            <a:br>
              <a:rPr lang="en-US" sz="3600" b="1" dirty="0"/>
            </a:br>
            <a:r>
              <a:rPr lang="en-US" sz="2400" dirty="0"/>
              <a:t>1. simple </a:t>
            </a:r>
            <a:r>
              <a:rPr lang="en-US" sz="2400" dirty="0" smtClean="0"/>
              <a:t>statements</a:t>
            </a:r>
          </a:p>
          <a:p>
            <a:pPr lvl="1"/>
            <a:r>
              <a:rPr lang="en-US" sz="2200" dirty="0"/>
              <a:t>If </a:t>
            </a:r>
            <a:r>
              <a:rPr lang="en-US" sz="2200" dirty="0" smtClean="0"/>
              <a:t>statement</a:t>
            </a:r>
          </a:p>
          <a:p>
            <a:pPr lvl="1"/>
            <a:r>
              <a:rPr lang="en-US" sz="2200" dirty="0"/>
              <a:t>Guard Statement</a:t>
            </a:r>
            <a:br>
              <a:rPr lang="en-US" sz="2200" dirty="0"/>
            </a:br>
            <a:r>
              <a:rPr lang="en-US" sz="2200" dirty="0"/>
              <a:t/>
            </a:r>
            <a:br>
              <a:rPr lang="en-US" sz="2200" dirty="0"/>
            </a:br>
            <a:endParaRPr lang="en-US" b="1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33" y="2087034"/>
            <a:ext cx="9296400" cy="2514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267" y="5096933"/>
            <a:ext cx="5584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http://</a:t>
            </a:r>
            <a:r>
              <a:rPr lang="en-US" dirty="0" err="1"/>
              <a:t>ericcerney.com</a:t>
            </a:r>
            <a:r>
              <a:rPr lang="en-US" dirty="0"/>
              <a:t>/swift-guard-statement/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78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08000"/>
            <a:ext cx="10058400" cy="4487333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Statements</a:t>
            </a:r>
          </a:p>
          <a:p>
            <a:pPr lvl="1"/>
            <a:r>
              <a:rPr lang="en-US" dirty="0" smtClean="0"/>
              <a:t>Switch statement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b="1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33" y="1394882"/>
            <a:ext cx="2495580" cy="27135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246" y="1394882"/>
            <a:ext cx="5592233" cy="249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1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08000"/>
            <a:ext cx="10058400" cy="4487333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Statements</a:t>
            </a:r>
            <a:endParaRPr lang="en-US" sz="2400" dirty="0" smtClean="0"/>
          </a:p>
          <a:p>
            <a:pPr lvl="1"/>
            <a:r>
              <a:rPr lang="en-US" sz="2200" dirty="0"/>
              <a:t>Defer Statement </a:t>
            </a: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/>
              <a:t/>
            </a:r>
            <a:br>
              <a:rPr lang="en-US" sz="2200" dirty="0"/>
            </a:br>
            <a:r>
              <a:rPr lang="en-US" sz="2200" dirty="0"/>
              <a:t/>
            </a:r>
            <a:br>
              <a:rPr lang="en-US" sz="2200" dirty="0"/>
            </a:br>
            <a:endParaRPr lang="en-US" b="1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801" y="438367"/>
            <a:ext cx="6951132" cy="561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7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57200"/>
            <a:ext cx="10058400" cy="914400"/>
          </a:xfrm>
        </p:spPr>
        <p:txBody>
          <a:bodyPr>
            <a:normAutofit/>
          </a:bodyPr>
          <a:lstStyle/>
          <a:p>
            <a:r>
              <a:rPr lang="vi-VN" sz="4800" dirty="0" smtClean="0"/>
              <a:t>Languae Reference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684867"/>
            <a:ext cx="10058400" cy="4487333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Lexical Structure</a:t>
            </a:r>
          </a:p>
          <a:p>
            <a:r>
              <a:rPr lang="en-US" sz="3600" b="1" dirty="0" smtClean="0"/>
              <a:t>Types</a:t>
            </a:r>
          </a:p>
          <a:p>
            <a:r>
              <a:rPr lang="en-US" sz="3600" b="1" dirty="0" smtClean="0"/>
              <a:t>Expressions: </a:t>
            </a:r>
          </a:p>
          <a:p>
            <a:r>
              <a:rPr lang="en-US" sz="3600" b="1" dirty="0" smtClean="0"/>
              <a:t>Statements</a:t>
            </a:r>
          </a:p>
          <a:p>
            <a:r>
              <a:rPr lang="en-US" sz="3600" b="1" dirty="0" err="1" smtClean="0"/>
              <a:t>Declaretions</a:t>
            </a:r>
            <a:r>
              <a:rPr lang="en-US" sz="3600" b="1" dirty="0" smtClean="0"/>
              <a:t> </a:t>
            </a:r>
          </a:p>
          <a:p>
            <a:r>
              <a:rPr lang="en-US" sz="3600" b="1" dirty="0" err="1" smtClean="0"/>
              <a:t>Atributes</a:t>
            </a:r>
            <a:r>
              <a:rPr lang="en-US" sz="3600" b="1" dirty="0" smtClean="0"/>
              <a:t>: </a:t>
            </a:r>
          </a:p>
          <a:p>
            <a:r>
              <a:rPr lang="en-US" sz="3600" b="1" dirty="0" smtClean="0"/>
              <a:t>Patterns: 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5609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08000"/>
            <a:ext cx="10058400" cy="4487333"/>
          </a:xfrm>
        </p:spPr>
        <p:txBody>
          <a:bodyPr>
            <a:normAutofit/>
          </a:bodyPr>
          <a:lstStyle/>
          <a:p>
            <a:r>
              <a:rPr lang="en-US" sz="3600" b="1" dirty="0"/>
              <a:t>Declarations</a:t>
            </a:r>
            <a:endParaRPr lang="en-US" sz="2400" dirty="0" smtClean="0"/>
          </a:p>
          <a:p>
            <a:pPr marL="274320" lvl="1" indent="0">
              <a:buNone/>
            </a:pPr>
            <a:r>
              <a:rPr lang="en-US" sz="2200" dirty="0"/>
              <a:t/>
            </a:r>
            <a:br>
              <a:rPr lang="en-US" sz="2200" dirty="0"/>
            </a:br>
            <a:r>
              <a:rPr lang="en-US" sz="2200" dirty="0"/>
              <a:t/>
            </a:r>
            <a:br>
              <a:rPr lang="en-US" sz="2200" dirty="0"/>
            </a:br>
            <a:endParaRPr lang="en-US" b="1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5266"/>
            <a:ext cx="5168900" cy="4610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900" y="1075266"/>
            <a:ext cx="39624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0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08000"/>
            <a:ext cx="10058400" cy="4487333"/>
          </a:xfrm>
        </p:spPr>
        <p:txBody>
          <a:bodyPr>
            <a:normAutofit/>
          </a:bodyPr>
          <a:lstStyle/>
          <a:p>
            <a:r>
              <a:rPr lang="en-US" sz="3600" b="1" dirty="0"/>
              <a:t>Declarations</a:t>
            </a:r>
            <a:endParaRPr lang="en-US" sz="2400" dirty="0" smtClean="0"/>
          </a:p>
          <a:p>
            <a:pPr marL="274320" lvl="1" indent="0">
              <a:buNone/>
            </a:pPr>
            <a:r>
              <a:rPr lang="en-US" sz="2200" dirty="0"/>
              <a:t/>
            </a:r>
            <a:br>
              <a:rPr lang="en-US" sz="2200" dirty="0"/>
            </a:br>
            <a:r>
              <a:rPr lang="en-US" sz="2200" dirty="0"/>
              <a:t/>
            </a:r>
            <a:br>
              <a:rPr lang="en-US" sz="2200" dirty="0"/>
            </a:br>
            <a:endParaRPr lang="en-US" b="1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3" y="1030288"/>
            <a:ext cx="5410200" cy="152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3" y="2644775"/>
            <a:ext cx="5219700" cy="1181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3" y="4006850"/>
            <a:ext cx="3492500" cy="1549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367" y="939800"/>
            <a:ext cx="4940300" cy="116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367" y="2108200"/>
            <a:ext cx="47752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75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08000"/>
            <a:ext cx="10058400" cy="4487333"/>
          </a:xfrm>
        </p:spPr>
        <p:txBody>
          <a:bodyPr>
            <a:normAutofit/>
          </a:bodyPr>
          <a:lstStyle/>
          <a:p>
            <a:pPr lvl="1"/>
            <a:r>
              <a:rPr lang="vi-VN" sz="3600" dirty="0" smtClean="0"/>
              <a:t>Attributes</a:t>
            </a:r>
          </a:p>
          <a:p>
            <a:pPr marL="274320" lvl="1" indent="0">
              <a:buNone/>
            </a:pP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smtClean="0"/>
              <a:t/>
            </a:r>
            <a:br>
              <a:rPr lang="en-US" sz="2200" dirty="0" smtClean="0"/>
            </a:br>
            <a:endParaRPr lang="en-US" b="1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67" y="1031671"/>
            <a:ext cx="4711700" cy="101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67" y="2047671"/>
            <a:ext cx="4368800" cy="1790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733" y="1031671"/>
            <a:ext cx="46228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0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933" y="508001"/>
            <a:ext cx="10984315" cy="5664200"/>
          </a:xfrm>
        </p:spPr>
        <p:txBody>
          <a:bodyPr>
            <a:normAutofit/>
          </a:bodyPr>
          <a:lstStyle/>
          <a:p>
            <a:r>
              <a:rPr lang="en-US" sz="3600" dirty="0"/>
              <a:t>Types</a:t>
            </a:r>
          </a:p>
          <a:p>
            <a:pPr lvl="1"/>
            <a:r>
              <a:rPr lang="vi-VN" dirty="0" smtClean="0"/>
              <a:t>N</a:t>
            </a:r>
            <a:r>
              <a:rPr lang="en-US" dirty="0" err="1" smtClean="0"/>
              <a:t>amed</a:t>
            </a:r>
            <a:r>
              <a:rPr lang="en-US" dirty="0" smtClean="0"/>
              <a:t> types: </a:t>
            </a:r>
            <a:r>
              <a:rPr lang="en-US" dirty="0"/>
              <a:t>classes, structures, enumerations, and protocols</a:t>
            </a:r>
            <a:endParaRPr lang="en-US" dirty="0" smtClean="0"/>
          </a:p>
          <a:p>
            <a:pPr lvl="1"/>
            <a:r>
              <a:rPr lang="vi-VN" dirty="0" smtClean="0"/>
              <a:t>C</a:t>
            </a:r>
            <a:r>
              <a:rPr lang="en-US" dirty="0" err="1" smtClean="0"/>
              <a:t>ompound</a:t>
            </a:r>
            <a:r>
              <a:rPr lang="en-US" dirty="0" smtClean="0"/>
              <a:t> types</a:t>
            </a:r>
          </a:p>
          <a:p>
            <a:pPr lvl="2"/>
            <a:r>
              <a:rPr lang="vi-VN" dirty="0" smtClean="0"/>
              <a:t>Ex:</a:t>
            </a:r>
            <a:br>
              <a:rPr lang="vi-VN" dirty="0" smtClean="0"/>
            </a:br>
            <a:r>
              <a:rPr lang="en-US" dirty="0"/>
              <a:t>tuple type (</a:t>
            </a:r>
            <a:r>
              <a:rPr lang="en-US" dirty="0" err="1"/>
              <a:t>Int</a:t>
            </a:r>
            <a:r>
              <a:rPr lang="en-US" dirty="0"/>
              <a:t>, (</a:t>
            </a:r>
            <a:r>
              <a:rPr lang="en-US" dirty="0" err="1"/>
              <a:t>Int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))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/>
              <a:t>Type </a:t>
            </a:r>
            <a:r>
              <a:rPr lang="en-US" dirty="0" smtClean="0"/>
              <a:t>Annotation: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sz="800" b="1" dirty="0" smtClean="0"/>
              <a:t/>
            </a:r>
            <a:br>
              <a:rPr lang="en-US" sz="800" b="1" dirty="0" smtClean="0"/>
            </a:br>
            <a:endParaRPr lang="en-US" sz="800" b="1" dirty="0" smtClean="0"/>
          </a:p>
          <a:p>
            <a:pPr marL="0" indent="0">
              <a:buNone/>
            </a:pP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> </a:t>
            </a:r>
            <a:r>
              <a:rPr lang="en-US" sz="600" dirty="0"/>
              <a:t/>
            </a:r>
            <a:br>
              <a:rPr lang="en-US" sz="600" dirty="0"/>
            </a:br>
            <a:r>
              <a:rPr lang="en-US" sz="200" dirty="0" smtClean="0"/>
              <a:t/>
            </a:r>
            <a:br>
              <a:rPr lang="en-US" sz="200" dirty="0" smtClean="0"/>
            </a:br>
            <a:endParaRPr lang="en-US" sz="200" dirty="0" smtClean="0"/>
          </a:p>
          <a:p>
            <a:endParaRPr lang="en-US" b="1" dirty="0"/>
          </a:p>
          <a:p>
            <a:endParaRPr lang="en-US" b="1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33" y="3441700"/>
            <a:ext cx="97917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2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933" y="508001"/>
            <a:ext cx="10984315" cy="5664200"/>
          </a:xfrm>
        </p:spPr>
        <p:txBody>
          <a:bodyPr>
            <a:normAutofit/>
          </a:bodyPr>
          <a:lstStyle/>
          <a:p>
            <a:r>
              <a:rPr lang="en-US" sz="3600" dirty="0"/>
              <a:t>Types</a:t>
            </a:r>
          </a:p>
          <a:p>
            <a:r>
              <a:rPr lang="en-US" dirty="0" smtClean="0"/>
              <a:t>Type </a:t>
            </a:r>
            <a:r>
              <a:rPr lang="en-US" dirty="0"/>
              <a:t>Identifier 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 err="1"/>
              <a:t>Int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Dictionary&lt;String, </a:t>
            </a:r>
            <a:r>
              <a:rPr lang="en-US" dirty="0" err="1"/>
              <a:t>Int</a:t>
            </a:r>
            <a:r>
              <a:rPr lang="en-US" dirty="0"/>
              <a:t>&gt;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sz="800" b="1" dirty="0" smtClean="0"/>
              <a:t/>
            </a:r>
            <a:br>
              <a:rPr lang="en-US" sz="800" b="1" dirty="0" smtClean="0"/>
            </a:br>
            <a:endParaRPr lang="en-US" sz="800" b="1" dirty="0" smtClean="0"/>
          </a:p>
          <a:p>
            <a:pPr marL="0" indent="0">
              <a:buNone/>
            </a:pP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> </a:t>
            </a:r>
            <a:r>
              <a:rPr lang="en-US" sz="600" dirty="0"/>
              <a:t/>
            </a:r>
            <a:br>
              <a:rPr lang="en-US" sz="600" dirty="0"/>
            </a:br>
            <a:r>
              <a:rPr lang="en-US" sz="200" dirty="0" smtClean="0"/>
              <a:t/>
            </a:r>
            <a:br>
              <a:rPr lang="en-US" sz="200" dirty="0" smtClean="0"/>
            </a:br>
            <a:endParaRPr lang="en-US" sz="200" dirty="0" smtClean="0"/>
          </a:p>
          <a:p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2154766"/>
            <a:ext cx="91694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7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933" y="508001"/>
            <a:ext cx="10984315" cy="5664200"/>
          </a:xfrm>
        </p:spPr>
        <p:txBody>
          <a:bodyPr>
            <a:normAutofit/>
          </a:bodyPr>
          <a:lstStyle/>
          <a:p>
            <a:r>
              <a:rPr lang="en-US" sz="3600" dirty="0"/>
              <a:t>Types</a:t>
            </a:r>
          </a:p>
          <a:p>
            <a:r>
              <a:rPr lang="en-US" dirty="0" smtClean="0"/>
              <a:t>Tuple </a:t>
            </a:r>
            <a:r>
              <a:rPr lang="en-US" dirty="0"/>
              <a:t>Type</a:t>
            </a:r>
            <a:br>
              <a:rPr lang="en-US" dirty="0"/>
            </a:br>
            <a:r>
              <a:rPr lang="en-US" dirty="0" smtClean="0"/>
              <a:t> Function </a:t>
            </a:r>
            <a:r>
              <a:rPr lang="en-US" dirty="0"/>
              <a:t>Type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sz="800" b="1" dirty="0" smtClean="0"/>
              <a:t/>
            </a:r>
            <a:br>
              <a:rPr lang="en-US" sz="800" b="1" dirty="0" smtClean="0"/>
            </a:br>
            <a:endParaRPr lang="en-US" sz="800" b="1" dirty="0" smtClean="0"/>
          </a:p>
          <a:p>
            <a:pPr marL="0" indent="0">
              <a:buNone/>
            </a:pP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> </a:t>
            </a:r>
            <a:r>
              <a:rPr lang="en-US" sz="600" dirty="0"/>
              <a:t/>
            </a:r>
            <a:br>
              <a:rPr lang="en-US" sz="600" dirty="0"/>
            </a:br>
            <a:r>
              <a:rPr lang="en-US" sz="200" dirty="0" smtClean="0"/>
              <a:t/>
            </a:r>
            <a:br>
              <a:rPr lang="en-US" sz="200" dirty="0" smtClean="0"/>
            </a:br>
            <a:endParaRPr lang="en-US" sz="200" dirty="0" smtClean="0"/>
          </a:p>
          <a:p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2125133"/>
            <a:ext cx="105664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7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933" y="508001"/>
            <a:ext cx="10984315" cy="5664200"/>
          </a:xfrm>
        </p:spPr>
        <p:txBody>
          <a:bodyPr>
            <a:normAutofit/>
          </a:bodyPr>
          <a:lstStyle/>
          <a:p>
            <a:r>
              <a:rPr lang="en-US" sz="3600" dirty="0"/>
              <a:t>Types</a:t>
            </a:r>
          </a:p>
          <a:p>
            <a:r>
              <a:rPr lang="en-US" dirty="0" smtClean="0"/>
              <a:t>Array </a:t>
            </a:r>
            <a:r>
              <a:rPr lang="en-US" dirty="0"/>
              <a:t>Type</a:t>
            </a:r>
            <a:br>
              <a:rPr lang="en-US" dirty="0"/>
            </a:br>
            <a:r>
              <a:rPr lang="en-US" dirty="0" smtClean="0"/>
              <a:t>Tuple </a:t>
            </a:r>
            <a:r>
              <a:rPr lang="en-US" dirty="0"/>
              <a:t>Type</a:t>
            </a:r>
            <a:br>
              <a:rPr lang="en-US" dirty="0"/>
            </a:br>
            <a:r>
              <a:rPr lang="en-US" dirty="0"/>
              <a:t>Dictionary </a:t>
            </a:r>
            <a:r>
              <a:rPr lang="en-US" dirty="0" smtClean="0"/>
              <a:t>Type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sz="800" b="1" dirty="0" smtClean="0"/>
              <a:t/>
            </a:r>
            <a:br>
              <a:rPr lang="en-US" sz="800" b="1" dirty="0" smtClean="0"/>
            </a:br>
            <a:endParaRPr lang="en-US" sz="800" b="1" dirty="0" smtClean="0"/>
          </a:p>
          <a:p>
            <a:pPr marL="0" indent="0">
              <a:buNone/>
            </a:pP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> </a:t>
            </a:r>
            <a:r>
              <a:rPr lang="en-US" sz="600" dirty="0"/>
              <a:t/>
            </a:r>
            <a:br>
              <a:rPr lang="en-US" sz="600" dirty="0"/>
            </a:br>
            <a:r>
              <a:rPr lang="en-US" sz="200" dirty="0" smtClean="0"/>
              <a:t/>
            </a:r>
            <a:br>
              <a:rPr lang="en-US" sz="200" dirty="0" smtClean="0"/>
            </a:br>
            <a:endParaRPr lang="en-US" sz="200" dirty="0" smtClean="0"/>
          </a:p>
          <a:p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67" y="2010834"/>
            <a:ext cx="104267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3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933" y="508001"/>
            <a:ext cx="10984315" cy="5664200"/>
          </a:xfrm>
        </p:spPr>
        <p:txBody>
          <a:bodyPr>
            <a:normAutofit/>
          </a:bodyPr>
          <a:lstStyle/>
          <a:p>
            <a:r>
              <a:rPr lang="en-US" sz="3600" dirty="0"/>
              <a:t>Types</a:t>
            </a:r>
          </a:p>
          <a:p>
            <a:r>
              <a:rPr lang="en-US" dirty="0" smtClean="0"/>
              <a:t>Array </a:t>
            </a:r>
            <a:r>
              <a:rPr lang="en-US" dirty="0"/>
              <a:t>Type</a:t>
            </a:r>
            <a:br>
              <a:rPr lang="en-US" dirty="0"/>
            </a:br>
            <a:r>
              <a:rPr lang="en-US" dirty="0"/>
              <a:t>Optional </a:t>
            </a:r>
            <a:r>
              <a:rPr lang="en-US" dirty="0" smtClean="0"/>
              <a:t>Type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Implicitly </a:t>
            </a:r>
            <a:r>
              <a:rPr lang="en-US" dirty="0"/>
              <a:t>Unwrapped Optional Type</a:t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sz="800" b="1" dirty="0" smtClean="0"/>
              <a:t/>
            </a:r>
            <a:br>
              <a:rPr lang="en-US" sz="800" b="1" dirty="0" smtClean="0"/>
            </a:br>
            <a:endParaRPr lang="en-US" sz="800" b="1" dirty="0" smtClean="0"/>
          </a:p>
          <a:p>
            <a:pPr marL="0" indent="0">
              <a:buNone/>
            </a:pP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> </a:t>
            </a:r>
            <a:r>
              <a:rPr lang="en-US" sz="600" dirty="0"/>
              <a:t/>
            </a:r>
            <a:br>
              <a:rPr lang="en-US" sz="600" dirty="0"/>
            </a:br>
            <a:r>
              <a:rPr lang="en-US" sz="200" dirty="0" smtClean="0"/>
              <a:t/>
            </a:r>
            <a:br>
              <a:rPr lang="en-US" sz="200" dirty="0" smtClean="0"/>
            </a:br>
            <a:endParaRPr lang="en-US" sz="200" dirty="0" smtClean="0"/>
          </a:p>
          <a:p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5740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933" y="508001"/>
            <a:ext cx="10984315" cy="56642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Types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Protocol Composition Type</a:t>
            </a:r>
            <a:br>
              <a:rPr lang="en-US" dirty="0" smtClean="0"/>
            </a:br>
            <a:r>
              <a:rPr lang="en-US" dirty="0" smtClean="0"/>
              <a:t>protocol&lt;Protocol 1, Protocol 2&gt;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sz="800" b="1" dirty="0" smtClean="0"/>
              <a:t/>
            </a:r>
            <a:br>
              <a:rPr lang="en-US" sz="800" b="1" dirty="0" smtClean="0"/>
            </a:br>
            <a:endParaRPr lang="en-US" sz="800" b="1" dirty="0" smtClean="0"/>
          </a:p>
          <a:p>
            <a:pPr marL="0" indent="0">
              <a:buNone/>
            </a:pP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> </a:t>
            </a:r>
            <a:r>
              <a:rPr lang="en-US" sz="600" dirty="0"/>
              <a:t/>
            </a:r>
            <a:br>
              <a:rPr lang="en-US" sz="600" dirty="0"/>
            </a:br>
            <a:r>
              <a:rPr lang="en-US" sz="200" dirty="0" smtClean="0"/>
              <a:t/>
            </a:r>
            <a:br>
              <a:rPr lang="en-US" sz="200" dirty="0" smtClean="0"/>
            </a:br>
            <a:endParaRPr lang="en-US" sz="200" dirty="0" smtClean="0"/>
          </a:p>
          <a:p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34" y="1651000"/>
            <a:ext cx="9658649" cy="501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36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933" y="508001"/>
            <a:ext cx="10984315" cy="5664200"/>
          </a:xfrm>
        </p:spPr>
        <p:txBody>
          <a:bodyPr>
            <a:normAutofit/>
          </a:bodyPr>
          <a:lstStyle/>
          <a:p>
            <a:r>
              <a:rPr lang="en-US" sz="3600" dirty="0"/>
              <a:t>Types</a:t>
            </a:r>
          </a:p>
          <a:p>
            <a:r>
              <a:rPr lang="en-US" dirty="0" smtClean="0"/>
              <a:t> </a:t>
            </a:r>
            <a:r>
              <a:rPr lang="en-US" dirty="0" err="1"/>
              <a:t>Metatype</a:t>
            </a:r>
            <a:r>
              <a:rPr lang="en-US" dirty="0"/>
              <a:t> Type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“A </a:t>
            </a:r>
            <a:r>
              <a:rPr lang="en-US" dirty="0" err="1"/>
              <a:t>metatype</a:t>
            </a:r>
            <a:r>
              <a:rPr lang="en-US" dirty="0"/>
              <a:t> type refers to the type of any type, including class types, structure types, enumeration types, and protocol </a:t>
            </a:r>
            <a:r>
              <a:rPr lang="en-US" dirty="0" err="1"/>
              <a:t>types.The</a:t>
            </a:r>
            <a:r>
              <a:rPr lang="en-US" dirty="0"/>
              <a:t> </a:t>
            </a:r>
            <a:r>
              <a:rPr lang="en-US" dirty="0" err="1"/>
              <a:t>metatype</a:t>
            </a:r>
            <a:r>
              <a:rPr lang="en-US" dirty="0"/>
              <a:t> of a class, structure, or enumeration type is the name of that type followed by .Protocol </a:t>
            </a:r>
            <a:r>
              <a:rPr lang="en-US" dirty="0" smtClean="0"/>
              <a:t>“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sz="800" b="1" dirty="0" smtClean="0"/>
              <a:t/>
            </a:r>
            <a:br>
              <a:rPr lang="en-US" sz="800" b="1" dirty="0" smtClean="0"/>
            </a:br>
            <a:endParaRPr lang="en-US" sz="800" b="1" dirty="0" smtClean="0"/>
          </a:p>
          <a:p>
            <a:pPr marL="0" indent="0">
              <a:buNone/>
            </a:pP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> </a:t>
            </a:r>
            <a:r>
              <a:rPr lang="en-US" sz="600" dirty="0"/>
              <a:t/>
            </a:r>
            <a:br>
              <a:rPr lang="en-US" sz="600" dirty="0"/>
            </a:br>
            <a:r>
              <a:rPr lang="en-US" sz="200" dirty="0" smtClean="0"/>
              <a:t/>
            </a:r>
            <a:br>
              <a:rPr lang="en-US" sz="200" dirty="0" smtClean="0"/>
            </a:br>
            <a:endParaRPr lang="en-US" sz="200" dirty="0" smtClean="0"/>
          </a:p>
          <a:p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336800"/>
            <a:ext cx="117602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0"/>
            <a:ext cx="11128248" cy="6172201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Lexical Structure</a:t>
            </a:r>
          </a:p>
          <a:p>
            <a:r>
              <a:rPr lang="en-US" dirty="0" smtClean="0"/>
              <a:t>Comments</a:t>
            </a:r>
          </a:p>
          <a:p>
            <a:r>
              <a:rPr lang="en-US" dirty="0" smtClean="0"/>
              <a:t>Whitespace</a:t>
            </a:r>
          </a:p>
          <a:p>
            <a:r>
              <a:rPr lang="en-US" dirty="0"/>
              <a:t>Identifiers</a:t>
            </a:r>
          </a:p>
          <a:p>
            <a:r>
              <a:rPr lang="en-US" dirty="0"/>
              <a:t>Keywords </a:t>
            </a:r>
          </a:p>
          <a:p>
            <a:r>
              <a:rPr lang="en-US" dirty="0"/>
              <a:t>Literals</a:t>
            </a:r>
          </a:p>
          <a:p>
            <a:r>
              <a:rPr lang="en-US" dirty="0"/>
              <a:t>Operators</a:t>
            </a:r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2177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933" y="508001"/>
            <a:ext cx="10984315" cy="56642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Type</a:t>
            </a:r>
          </a:p>
          <a:p>
            <a:r>
              <a:rPr lang="en-US" dirty="0"/>
              <a:t> Type Inheritance Clause </a:t>
            </a:r>
            <a:r>
              <a:rPr lang="en-US" dirty="0" smtClean="0"/>
              <a:t>[NO DEMO]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sz="800" b="1" dirty="0" smtClean="0"/>
              <a:t/>
            </a:r>
            <a:br>
              <a:rPr lang="en-US" sz="800" b="1" dirty="0" smtClean="0"/>
            </a:br>
            <a:endParaRPr lang="en-US" sz="800" b="1" dirty="0" smtClean="0"/>
          </a:p>
          <a:p>
            <a:pPr marL="0" indent="0">
              <a:buNone/>
            </a:pP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> </a:t>
            </a:r>
            <a:r>
              <a:rPr lang="en-US" sz="600" dirty="0"/>
              <a:t/>
            </a:r>
            <a:br>
              <a:rPr lang="en-US" sz="600" dirty="0"/>
            </a:br>
            <a:r>
              <a:rPr lang="en-US" sz="200" dirty="0" smtClean="0"/>
              <a:t/>
            </a:r>
            <a:br>
              <a:rPr lang="en-US" sz="200" dirty="0" smtClean="0"/>
            </a:br>
            <a:endParaRPr lang="en-US" sz="200" dirty="0" smtClean="0"/>
          </a:p>
          <a:p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731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933" y="508001"/>
            <a:ext cx="10984315" cy="56642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Type</a:t>
            </a:r>
          </a:p>
          <a:p>
            <a:r>
              <a:rPr lang="en-US" dirty="0"/>
              <a:t>Type </a:t>
            </a:r>
            <a:r>
              <a:rPr lang="en-US" dirty="0" smtClean="0"/>
              <a:t>Inference [NO DEMO]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sz="800" b="1" dirty="0" smtClean="0"/>
              <a:t/>
            </a:r>
            <a:br>
              <a:rPr lang="en-US" sz="800" b="1" dirty="0" smtClean="0"/>
            </a:br>
            <a:endParaRPr lang="en-US" sz="800" b="1" dirty="0" smtClean="0"/>
          </a:p>
          <a:p>
            <a:pPr marL="0" indent="0">
              <a:buNone/>
            </a:pP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> </a:t>
            </a:r>
            <a:r>
              <a:rPr lang="en-US" sz="600" dirty="0"/>
              <a:t/>
            </a:r>
            <a:br>
              <a:rPr lang="en-US" sz="600" dirty="0"/>
            </a:br>
            <a:r>
              <a:rPr lang="en-US" sz="200" dirty="0" smtClean="0"/>
              <a:t/>
            </a:r>
            <a:br>
              <a:rPr lang="en-US" sz="200" dirty="0" smtClean="0"/>
            </a:br>
            <a:endParaRPr lang="en-US" sz="200" dirty="0" smtClean="0"/>
          </a:p>
          <a:p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7339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" y="2"/>
            <a:ext cx="11128248" cy="613562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3600" b="1" dirty="0" smtClean="0"/>
              <a:t>TRY OPERATOR</a:t>
            </a:r>
          </a:p>
          <a:p>
            <a:r>
              <a:rPr lang="en-US" dirty="0" smtClean="0"/>
              <a:t> Try expression</a:t>
            </a:r>
          </a:p>
          <a:p>
            <a:pPr marL="548640" lvl="2" indent="0">
              <a:buNone/>
            </a:pPr>
            <a:r>
              <a:rPr lang="en-US" dirty="0"/>
              <a:t>A </a:t>
            </a:r>
            <a:r>
              <a:rPr lang="en-US" dirty="0" smtClean="0"/>
              <a:t>“</a:t>
            </a:r>
            <a:r>
              <a:rPr lang="en-US" i="1" dirty="0" smtClean="0"/>
              <a:t>try expression”</a:t>
            </a:r>
            <a:r>
              <a:rPr lang="en-US" dirty="0" smtClean="0"/>
              <a:t> </a:t>
            </a:r>
            <a:r>
              <a:rPr lang="en-US" dirty="0"/>
              <a:t>consists of the try operator followed by an expression that can throw an error</a:t>
            </a:r>
            <a:endParaRPr lang="en-US" dirty="0" smtClean="0"/>
          </a:p>
          <a:p>
            <a:r>
              <a:rPr lang="en-US" dirty="0" smtClean="0"/>
              <a:t> Try? Expression</a:t>
            </a:r>
          </a:p>
          <a:p>
            <a:pPr marL="274320" lvl="1" indent="0">
              <a:buNone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sz="1600" dirty="0" smtClean="0"/>
              <a:t> </a:t>
            </a:r>
            <a:r>
              <a:rPr lang="en-US" sz="1600" dirty="0"/>
              <a:t>An </a:t>
            </a:r>
            <a:r>
              <a:rPr lang="en-US" sz="1600" i="1" dirty="0"/>
              <a:t>optional-try expression</a:t>
            </a:r>
            <a:r>
              <a:rPr lang="en-US" sz="1600" dirty="0"/>
              <a:t> consists of the try? </a:t>
            </a:r>
            <a:endParaRPr lang="en-US" sz="1600" dirty="0" smtClean="0"/>
          </a:p>
          <a:p>
            <a:pPr marL="274320" lvl="1" indent="0">
              <a:buNone/>
            </a:pPr>
            <a:r>
              <a:rPr lang="en-US" sz="1600" dirty="0" smtClean="0"/>
              <a:t>operator </a:t>
            </a:r>
            <a:r>
              <a:rPr lang="en-US" sz="1600" dirty="0"/>
              <a:t>followed by an expression that can throw an </a:t>
            </a:r>
            <a:r>
              <a:rPr lang="en-US" sz="1600" dirty="0" smtClean="0"/>
              <a:t>error</a:t>
            </a:r>
          </a:p>
          <a:p>
            <a:pPr marL="274320" lvl="1" indent="0">
              <a:buNone/>
            </a:pPr>
            <a:r>
              <a:rPr lang="en-US" dirty="0"/>
              <a:t> </a:t>
            </a:r>
            <a:r>
              <a:rPr lang="en-US" sz="1050" dirty="0" smtClean="0">
                <a:solidFill>
                  <a:srgbClr val="FF0000"/>
                </a:solidFill>
              </a:rPr>
              <a:t>* Return </a:t>
            </a:r>
            <a:r>
              <a:rPr lang="en-US" sz="1050" dirty="0">
                <a:solidFill>
                  <a:srgbClr val="FF0000"/>
                </a:solidFill>
              </a:rPr>
              <a:t>is an optional containing </a:t>
            </a:r>
            <a:endParaRPr lang="en-US" sz="1050" dirty="0" smtClean="0">
              <a:solidFill>
                <a:srgbClr val="FF0000"/>
              </a:solidFill>
            </a:endParaRPr>
          </a:p>
          <a:p>
            <a:pPr marL="274320" lvl="1" indent="0">
              <a:buNone/>
            </a:pPr>
            <a:r>
              <a:rPr lang="en-US" sz="1050" dirty="0" smtClean="0">
                <a:solidFill>
                  <a:srgbClr val="FF0000"/>
                </a:solidFill>
              </a:rPr>
              <a:t>the </a:t>
            </a:r>
            <a:r>
              <a:rPr lang="en-US" sz="1050" dirty="0">
                <a:solidFill>
                  <a:srgbClr val="FF0000"/>
                </a:solidFill>
              </a:rPr>
              <a:t>value of the </a:t>
            </a:r>
            <a:r>
              <a:rPr lang="en-US" sz="1050" i="1" dirty="0">
                <a:solidFill>
                  <a:srgbClr val="FF0000"/>
                </a:solidFill>
              </a:rPr>
              <a:t>expression</a:t>
            </a:r>
            <a:r>
              <a:rPr lang="en-US" sz="1050" dirty="0" smtClean="0">
                <a:solidFill>
                  <a:srgbClr val="FF0000"/>
                </a:solidFill>
              </a:rPr>
              <a:t> , </a:t>
            </a:r>
            <a:r>
              <a:rPr lang="en-US" sz="1050" dirty="0">
                <a:solidFill>
                  <a:srgbClr val="FF0000"/>
                </a:solidFill>
              </a:rPr>
              <a:t>Otherwise, </a:t>
            </a:r>
            <a:endParaRPr lang="en-US" sz="1050" dirty="0" smtClean="0">
              <a:solidFill>
                <a:srgbClr val="FF0000"/>
              </a:solidFill>
            </a:endParaRPr>
          </a:p>
          <a:p>
            <a:pPr marL="274320" lvl="1" indent="0">
              <a:buNone/>
            </a:pPr>
            <a:r>
              <a:rPr lang="en-US" sz="1050" dirty="0" smtClean="0">
                <a:solidFill>
                  <a:srgbClr val="FF0000"/>
                </a:solidFill>
              </a:rPr>
              <a:t>the </a:t>
            </a:r>
            <a:r>
              <a:rPr lang="en-US" sz="1050" dirty="0">
                <a:solidFill>
                  <a:srgbClr val="FF0000"/>
                </a:solidFill>
              </a:rPr>
              <a:t>value of the optional-try expression is nil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</a:p>
          <a:p>
            <a:r>
              <a:rPr lang="en-US" dirty="0" smtClean="0"/>
              <a:t> Try! Expression</a:t>
            </a:r>
          </a:p>
          <a:p>
            <a:pPr marL="274320" lvl="1" indent="0">
              <a:buNone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/>
              <a:t>A </a:t>
            </a:r>
            <a:r>
              <a:rPr lang="en-US" i="1" dirty="0"/>
              <a:t>forced-try expression</a:t>
            </a:r>
            <a:r>
              <a:rPr lang="en-US" dirty="0"/>
              <a:t> consists of the try! operator followed </a:t>
            </a:r>
            <a:r>
              <a:rPr lang="en-US" dirty="0" smtClean="0"/>
              <a:t>by</a:t>
            </a:r>
          </a:p>
          <a:p>
            <a:pPr marL="274320" lvl="1" indent="0">
              <a:buNone/>
            </a:pPr>
            <a:r>
              <a:rPr lang="en-US" dirty="0" smtClean="0"/>
              <a:t> </a:t>
            </a:r>
            <a:r>
              <a:rPr lang="en-US" dirty="0"/>
              <a:t>an expression that can throw an error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</a:t>
            </a:r>
            <a:r>
              <a:rPr lang="en-US" sz="1050" dirty="0" smtClean="0">
                <a:solidFill>
                  <a:srgbClr val="FF0000"/>
                </a:solidFill>
              </a:rPr>
              <a:t>* not safe</a:t>
            </a:r>
          </a:p>
          <a:p>
            <a:pPr marL="274320" lvl="1" indent="0">
              <a:buNone/>
            </a:pPr>
            <a:r>
              <a:rPr lang="en-US" sz="1050" dirty="0">
                <a:solidFill>
                  <a:srgbClr val="FF0000"/>
                </a:solidFill>
              </a:rPr>
              <a:t> </a:t>
            </a:r>
            <a:r>
              <a:rPr lang="en-US" sz="1050" dirty="0" smtClean="0">
                <a:solidFill>
                  <a:srgbClr val="FF0000"/>
                </a:solidFill>
              </a:rPr>
              <a:t>   *  </a:t>
            </a:r>
            <a:r>
              <a:rPr lang="en-US" sz="1050" dirty="0"/>
              <a:t>you can use parentheses to be </a:t>
            </a:r>
            <a:r>
              <a:rPr lang="en-US" sz="1050" dirty="0" smtClean="0"/>
              <a:t>explicit</a:t>
            </a:r>
          </a:p>
          <a:p>
            <a:pPr marL="274320" lvl="1" indent="0">
              <a:buNone/>
            </a:pPr>
            <a:r>
              <a:rPr lang="en-US" sz="1050" dirty="0" smtClean="0"/>
              <a:t> </a:t>
            </a:r>
            <a:r>
              <a:rPr lang="en-US" sz="1050" dirty="0"/>
              <a:t>about the scope of the operator’s application.</a:t>
            </a:r>
            <a:endParaRPr lang="en-US" sz="1050" dirty="0" smtClean="0">
              <a:solidFill>
                <a:srgbClr val="FF0000"/>
              </a:solidFill>
            </a:endParaRPr>
          </a:p>
          <a:p>
            <a:endParaRPr lang="en-US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pic>
        <p:nvPicPr>
          <p:cNvPr id="6" name="Picture 5" descr="Screen Shot 2015-09-30 at 6.15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132" y="4389374"/>
            <a:ext cx="7962900" cy="1627717"/>
          </a:xfrm>
          <a:prstGeom prst="rect">
            <a:avLst/>
          </a:prstGeom>
        </p:spPr>
      </p:pic>
      <p:pic>
        <p:nvPicPr>
          <p:cNvPr id="7" name="Picture 6" descr="Screen Shot 2015-09-30 at 6.24.2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582" y="1259416"/>
            <a:ext cx="3849284" cy="268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5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" y="1"/>
            <a:ext cx="11128248" cy="6172200"/>
          </a:xfrm>
        </p:spPr>
        <p:txBody>
          <a:bodyPr>
            <a:normAutofit/>
          </a:bodyPr>
          <a:lstStyle/>
          <a:p>
            <a:r>
              <a:rPr lang="en-US" sz="3600" dirty="0"/>
              <a:t>Binary </a:t>
            </a:r>
            <a:r>
              <a:rPr lang="en-US" sz="3600" dirty="0" smtClean="0"/>
              <a:t>Expressions</a:t>
            </a:r>
          </a:p>
          <a:p>
            <a:endParaRPr lang="en-US" dirty="0" smtClean="0"/>
          </a:p>
          <a:p>
            <a:r>
              <a:rPr lang="en-US" dirty="0" smtClean="0"/>
              <a:t>Assignment Operator</a:t>
            </a:r>
          </a:p>
          <a:p>
            <a:pPr marL="274320" lvl="1" indent="0">
              <a:buNone/>
            </a:pPr>
            <a:r>
              <a:rPr lang="en-US" sz="800" dirty="0" smtClean="0"/>
              <a:t/>
            </a:r>
            <a:br>
              <a:rPr lang="en-US" sz="800" dirty="0" smtClean="0"/>
            </a:br>
            <a:r>
              <a:rPr lang="en-US" sz="1050" dirty="0"/>
              <a:t>The </a:t>
            </a:r>
            <a:r>
              <a:rPr lang="en-US" sz="1050" i="1" dirty="0"/>
              <a:t>assignment operator</a:t>
            </a:r>
            <a:r>
              <a:rPr lang="en-US" sz="1050" dirty="0"/>
              <a:t> sets a new value for a given expression</a:t>
            </a:r>
            <a:endParaRPr lang="en-US" sz="1050" dirty="0" smtClean="0"/>
          </a:p>
          <a:p>
            <a:pPr marL="0" indent="0">
              <a:buNone/>
            </a:pPr>
            <a:r>
              <a:rPr lang="en-US" sz="1200" b="1" dirty="0" smtClean="0"/>
              <a:t>           </a:t>
            </a:r>
            <a:r>
              <a:rPr lang="en-US" sz="1200" b="1" dirty="0" smtClean="0">
                <a:solidFill>
                  <a:srgbClr val="FF0000"/>
                </a:solidFill>
              </a:rPr>
              <a:t>* </a:t>
            </a:r>
            <a:r>
              <a:rPr lang="en-US" sz="1200" dirty="0">
                <a:solidFill>
                  <a:srgbClr val="FF0000"/>
                </a:solidFill>
              </a:rPr>
              <a:t>If the </a:t>
            </a:r>
            <a:r>
              <a:rPr lang="en-US" sz="1200" i="1" dirty="0">
                <a:solidFill>
                  <a:srgbClr val="FF0000"/>
                </a:solidFill>
              </a:rPr>
              <a:t>expression</a:t>
            </a:r>
            <a:r>
              <a:rPr lang="en-US" sz="1200" dirty="0">
                <a:solidFill>
                  <a:srgbClr val="FF0000"/>
                </a:solidFill>
              </a:rPr>
              <a:t> is a tuple, the </a:t>
            </a:r>
            <a:r>
              <a:rPr lang="en-US" sz="1200" i="1" dirty="0">
                <a:solidFill>
                  <a:srgbClr val="FF0000"/>
                </a:solidFill>
              </a:rPr>
              <a:t>value</a:t>
            </a:r>
            <a:r>
              <a:rPr lang="en-US" sz="1200" dirty="0">
                <a:solidFill>
                  <a:srgbClr val="FF0000"/>
                </a:solidFill>
              </a:rPr>
              <a:t> must be a tuple with the same number of elements. (Nested tuples are allowed.)</a:t>
            </a:r>
            <a:endParaRPr lang="en-US" sz="1200" b="1" dirty="0">
              <a:solidFill>
                <a:srgbClr val="FF0000"/>
              </a:solidFill>
            </a:endParaRPr>
          </a:p>
          <a:p>
            <a:endParaRPr lang="en-US" b="1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 </a:t>
            </a:r>
            <a:r>
              <a:rPr lang="en-US" dirty="0"/>
              <a:t>Ternary Conditional </a:t>
            </a:r>
            <a:r>
              <a:rPr lang="en-US" dirty="0" smtClean="0"/>
              <a:t>Operator</a:t>
            </a:r>
          </a:p>
          <a:p>
            <a:endParaRPr lang="en-US" dirty="0"/>
          </a:p>
          <a:p>
            <a:r>
              <a:rPr lang="en-US" dirty="0" smtClean="0"/>
              <a:t> </a:t>
            </a:r>
            <a:r>
              <a:rPr lang="en-US" dirty="0"/>
              <a:t>Type-Casting </a:t>
            </a:r>
            <a:r>
              <a:rPr lang="en-US" dirty="0" smtClean="0"/>
              <a:t>Operators</a:t>
            </a:r>
          </a:p>
          <a:p>
            <a:pPr lvl="2"/>
            <a:r>
              <a:rPr lang="en-US" sz="1400" dirty="0"/>
              <a:t>There are four type-casting </a:t>
            </a:r>
            <a:r>
              <a:rPr lang="en-US" sz="1400" dirty="0" smtClean="0"/>
              <a:t>operators</a:t>
            </a:r>
          </a:p>
          <a:p>
            <a:pPr lvl="3"/>
            <a:r>
              <a:rPr lang="en-US" sz="1400" dirty="0" smtClean="0"/>
              <a:t>IS : </a:t>
            </a:r>
          </a:p>
          <a:p>
            <a:pPr lvl="3"/>
            <a:r>
              <a:rPr lang="en-US" sz="1400" dirty="0" smtClean="0"/>
              <a:t>AS : </a:t>
            </a:r>
            <a:r>
              <a:rPr lang="en-US" sz="1100" dirty="0" smtClean="0"/>
              <a:t>When a conversion can be guaranteed to succeed and</a:t>
            </a:r>
          </a:p>
          <a:p>
            <a:pPr marL="822960" lvl="3" indent="0">
              <a:buNone/>
            </a:pPr>
            <a:r>
              <a:rPr lang="en-US" sz="1100" dirty="0" smtClean="0"/>
              <a:t> therefore not be the cause of an app crash</a:t>
            </a:r>
          </a:p>
          <a:p>
            <a:pPr lvl="3"/>
            <a:r>
              <a:rPr lang="en-US" sz="1400" dirty="0" smtClean="0"/>
              <a:t> AS? : Cast to Optional</a:t>
            </a:r>
          </a:p>
        </p:txBody>
      </p:sp>
      <p:pic>
        <p:nvPicPr>
          <p:cNvPr id="6" name="Picture 5" descr="Screen Shot 2015-10-01 at 8.52.4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384" y="2108199"/>
            <a:ext cx="5346700" cy="762000"/>
          </a:xfrm>
          <a:prstGeom prst="rect">
            <a:avLst/>
          </a:prstGeom>
        </p:spPr>
      </p:pic>
      <p:pic>
        <p:nvPicPr>
          <p:cNvPr id="7" name="Picture 6" descr="Screen Shot 2015-10-01 at 8.54.1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851" y="1206501"/>
            <a:ext cx="2603500" cy="533400"/>
          </a:xfrm>
          <a:prstGeom prst="rect">
            <a:avLst/>
          </a:prstGeom>
        </p:spPr>
      </p:pic>
      <p:pic>
        <p:nvPicPr>
          <p:cNvPr id="8" name="Picture 7" descr="Screen Shot 2015-10-01 at 9.00.24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384" y="3325284"/>
            <a:ext cx="6502400" cy="495300"/>
          </a:xfrm>
          <a:prstGeom prst="rect">
            <a:avLst/>
          </a:prstGeom>
        </p:spPr>
      </p:pic>
      <p:pic>
        <p:nvPicPr>
          <p:cNvPr id="9" name="Picture 8" descr="Screen Shot 2015-10-01 at 9.10.38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651" y="4038600"/>
            <a:ext cx="2679700" cy="1473200"/>
          </a:xfrm>
          <a:prstGeom prst="rect">
            <a:avLst/>
          </a:prstGeom>
        </p:spPr>
      </p:pic>
      <p:pic>
        <p:nvPicPr>
          <p:cNvPr id="10" name="Picture 9" descr="Screen Shot 2015-10-01 at 10.51.44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5511800"/>
            <a:ext cx="4614333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61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0058400" cy="44873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000" dirty="0" smtClean="0"/>
              <a:t/>
            </a:r>
            <a:br>
              <a:rPr lang="en-US" sz="1000" dirty="0" smtClean="0"/>
            </a:br>
            <a:endParaRPr lang="en-US" sz="1000" dirty="0" smtClean="0"/>
          </a:p>
          <a:p>
            <a:pPr lvl="1"/>
            <a:r>
              <a:rPr lang="en-US" sz="1200" dirty="0" smtClean="0"/>
              <a:t>AS! : </a:t>
            </a:r>
            <a:r>
              <a:rPr lang="en-US" sz="1200" dirty="0"/>
              <a:t>Forced </a:t>
            </a:r>
            <a:r>
              <a:rPr lang="en-US" sz="1200" dirty="0" smtClean="0"/>
              <a:t>Conversion</a:t>
            </a:r>
            <a:endParaRPr lang="en-US" b="1" dirty="0" smtClean="0"/>
          </a:p>
          <a:p>
            <a:pPr marL="0" indent="0">
              <a:buNone/>
            </a:pPr>
            <a:r>
              <a:rPr lang="en-US" sz="1050" dirty="0" smtClean="0"/>
              <a:t>	* </a:t>
            </a:r>
            <a:r>
              <a:rPr lang="en-US" sz="1050" dirty="0" smtClean="0">
                <a:solidFill>
                  <a:srgbClr val="FF0000"/>
                </a:solidFill>
              </a:rPr>
              <a:t>Not safe , throw runtime error</a:t>
            </a:r>
          </a:p>
          <a:p>
            <a:pPr marL="0" indent="0">
              <a:buNone/>
            </a:pPr>
            <a:endParaRPr lang="en-US" sz="105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105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105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105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105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050" dirty="0">
                <a:solidFill>
                  <a:srgbClr val="FF0000"/>
                </a:solidFill>
              </a:rPr>
              <a:t>	</a:t>
            </a:r>
            <a:r>
              <a:rPr lang="en-US" sz="1050" dirty="0" smtClean="0">
                <a:solidFill>
                  <a:srgbClr val="FF0000"/>
                </a:solidFill>
              </a:rPr>
              <a:t>Link </a:t>
            </a:r>
            <a:r>
              <a:rPr lang="en-US" sz="1050" dirty="0">
                <a:solidFill>
                  <a:srgbClr val="FF0000"/>
                </a:solidFill>
              </a:rPr>
              <a:t>: https://</a:t>
            </a:r>
            <a:r>
              <a:rPr lang="en-US" sz="1050" dirty="0" err="1">
                <a:solidFill>
                  <a:srgbClr val="FF0000"/>
                </a:solidFill>
              </a:rPr>
              <a:t>www.murage.ca</a:t>
            </a:r>
            <a:r>
              <a:rPr lang="en-US" sz="1050" dirty="0">
                <a:solidFill>
                  <a:srgbClr val="FF0000"/>
                </a:solidFill>
              </a:rPr>
              <a:t>/downcasting-in-swift-1-2-with-as-exclamation/</a:t>
            </a:r>
          </a:p>
        </p:txBody>
      </p:sp>
      <p:pic>
        <p:nvPicPr>
          <p:cNvPr id="5" name="Picture 4" descr="Screen Shot 2015-10-01 at 11.17.2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731" y="503767"/>
            <a:ext cx="6608233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0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1"/>
            <a:ext cx="11128248" cy="6172200"/>
          </a:xfrm>
        </p:spPr>
        <p:txBody>
          <a:bodyPr>
            <a:normAutofit/>
          </a:bodyPr>
          <a:lstStyle/>
          <a:p>
            <a:r>
              <a:rPr lang="en-US" sz="3600" b="1" dirty="0" err="1" smtClean="0"/>
              <a:t>Primay</a:t>
            </a:r>
            <a:r>
              <a:rPr lang="en-US" sz="3600" b="1" dirty="0" smtClean="0"/>
              <a:t> Expression</a:t>
            </a:r>
            <a:endParaRPr lang="en-US" dirty="0" smtClean="0"/>
          </a:p>
          <a:p>
            <a:pPr marL="0" indent="0">
              <a:buNone/>
            </a:pPr>
            <a:r>
              <a:rPr lang="en-US" sz="600" dirty="0" smtClean="0"/>
              <a:t>	</a:t>
            </a:r>
            <a:r>
              <a:rPr lang="en-US" sz="1100" b="1" i="1" dirty="0">
                <a:solidFill>
                  <a:srgbClr val="FF0000"/>
                </a:solidFill>
              </a:rPr>
              <a:t>Primary expressions</a:t>
            </a:r>
            <a:r>
              <a:rPr lang="en-US" sz="1100" b="1" dirty="0">
                <a:solidFill>
                  <a:srgbClr val="FF0000"/>
                </a:solidFill>
              </a:rPr>
              <a:t> are the most basic kind of expression</a:t>
            </a:r>
            <a:r>
              <a:rPr lang="en-US" sz="600" dirty="0"/>
              <a:t/>
            </a:r>
            <a:br>
              <a:rPr lang="en-US" sz="600" dirty="0"/>
            </a:br>
            <a:r>
              <a:rPr lang="en-US" sz="600" dirty="0" smtClean="0"/>
              <a:t>	</a:t>
            </a:r>
            <a:br>
              <a:rPr lang="en-US" sz="600" dirty="0" smtClean="0"/>
            </a:br>
            <a:endParaRPr lang="en-US" sz="600" dirty="0" smtClean="0"/>
          </a:p>
          <a:p>
            <a:pPr lvl="1"/>
            <a:r>
              <a:rPr lang="en-US" dirty="0"/>
              <a:t>Literal </a:t>
            </a:r>
            <a:r>
              <a:rPr lang="en-US" dirty="0" smtClean="0"/>
              <a:t>Expression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1400" dirty="0" smtClean="0"/>
              <a:t>A </a:t>
            </a:r>
            <a:r>
              <a:rPr lang="en-US" sz="1400" i="1" dirty="0"/>
              <a:t>literal expression</a:t>
            </a:r>
            <a:r>
              <a:rPr lang="en-US" sz="1400" dirty="0"/>
              <a:t> consists of either an ordinary literal (such as a string or a number), an array or dictionary literal, or one of the following special literal</a:t>
            </a:r>
            <a:endParaRPr lang="en-US" sz="1400" b="1" dirty="0"/>
          </a:p>
          <a:p>
            <a:endParaRPr lang="en-US" b="1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3"/>
            <a:r>
              <a:rPr lang="en-US" sz="1200" dirty="0"/>
              <a:t>Inside a function, the value of __FUNCTION__ is the name of that function, inside a method it is the name of that method, inside a property getter or setter it is the name of that property, inside special members like </a:t>
            </a:r>
            <a:r>
              <a:rPr lang="en-US" sz="1200" dirty="0" err="1"/>
              <a:t>init</a:t>
            </a:r>
            <a:r>
              <a:rPr lang="en-US" sz="1200" dirty="0"/>
              <a:t> or subscript it is the name of that keyword, and at the top level of a file it is the name of the current module.</a:t>
            </a:r>
            <a:endParaRPr lang="en-US" sz="1200" dirty="0" smtClean="0"/>
          </a:p>
        </p:txBody>
      </p:sp>
      <p:pic>
        <p:nvPicPr>
          <p:cNvPr id="7" name="Picture 6" descr="Screen Shot 2015-10-01 at 11.45.3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515" y="2269067"/>
            <a:ext cx="8625417" cy="1718733"/>
          </a:xfrm>
          <a:prstGeom prst="rect">
            <a:avLst/>
          </a:prstGeom>
        </p:spPr>
      </p:pic>
      <p:pic>
        <p:nvPicPr>
          <p:cNvPr id="8" name="Picture 7" descr="Screen Shot 2015-10-01 at 11.50.4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166" y="4694766"/>
            <a:ext cx="5613400" cy="168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1128248" cy="6172201"/>
          </a:xfrm>
        </p:spPr>
        <p:txBody>
          <a:bodyPr>
            <a:normAutofit/>
          </a:bodyPr>
          <a:lstStyle/>
          <a:p>
            <a:r>
              <a:rPr lang="en-US" sz="1400" dirty="0" smtClean="0"/>
              <a:t>  Array literal</a:t>
            </a:r>
          </a:p>
          <a:p>
            <a:endParaRPr lang="en-US" sz="1400" dirty="0" smtClean="0"/>
          </a:p>
          <a:p>
            <a:pPr lvl="2"/>
            <a:endParaRPr lang="en-US" sz="1000" dirty="0" smtClean="0"/>
          </a:p>
          <a:p>
            <a:r>
              <a:rPr lang="en-US" sz="1400" dirty="0"/>
              <a:t>Dictionary </a:t>
            </a:r>
            <a:r>
              <a:rPr lang="en-US" sz="1400" dirty="0" smtClean="0"/>
              <a:t>literal</a:t>
            </a:r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dirty="0" smtClean="0"/>
              <a:t>Self Expression </a:t>
            </a:r>
          </a:p>
          <a:p>
            <a:pPr lvl="2"/>
            <a:r>
              <a:rPr lang="en-US" sz="1000" dirty="0"/>
              <a:t>The self expression is an explicit reference to the current type or instance of the type in which it </a:t>
            </a:r>
            <a:r>
              <a:rPr lang="en-US" sz="1000" dirty="0" smtClean="0"/>
              <a:t>occurs</a:t>
            </a:r>
          </a:p>
          <a:p>
            <a:pPr lvl="2"/>
            <a:endParaRPr lang="en-US" sz="1000" dirty="0" smtClean="0"/>
          </a:p>
          <a:p>
            <a:pPr lvl="2"/>
            <a:endParaRPr lang="en-US" sz="1000" dirty="0"/>
          </a:p>
          <a:p>
            <a:pPr lvl="2"/>
            <a:endParaRPr lang="en-US" sz="1000" dirty="0" smtClean="0"/>
          </a:p>
          <a:p>
            <a:pPr lvl="2"/>
            <a:endParaRPr lang="en-US" sz="1000" dirty="0"/>
          </a:p>
          <a:p>
            <a:pPr lvl="2"/>
            <a:endParaRPr lang="en-US" sz="1000" dirty="0" smtClean="0"/>
          </a:p>
          <a:p>
            <a:pPr lvl="2"/>
            <a:endParaRPr lang="en-US" sz="1000" dirty="0"/>
          </a:p>
          <a:p>
            <a:pPr lvl="2"/>
            <a:endParaRPr lang="en-US" sz="1000" dirty="0" smtClean="0"/>
          </a:p>
          <a:p>
            <a:pPr lvl="2"/>
            <a:r>
              <a:rPr lang="en-US" sz="1000" dirty="0" smtClean="0"/>
              <a:t>The </a:t>
            </a:r>
            <a:r>
              <a:rPr lang="en-US" sz="1000" dirty="0"/>
              <a:t>self expression is used to specify scope when accessing members, providing disambiguation </a:t>
            </a:r>
            <a:r>
              <a:rPr lang="en-US" sz="1000" dirty="0" smtClean="0"/>
              <a:t>when</a:t>
            </a:r>
          </a:p>
          <a:p>
            <a:pPr marL="548640" lvl="2" indent="0">
              <a:buNone/>
            </a:pPr>
            <a:r>
              <a:rPr lang="en-US" sz="1000" dirty="0" smtClean="0"/>
              <a:t> </a:t>
            </a:r>
            <a:r>
              <a:rPr lang="en-US" sz="1000" dirty="0"/>
              <a:t>there is another variable of the same name in scope, such as a function parameter</a:t>
            </a:r>
            <a:r>
              <a:rPr lang="en-US" sz="1000" dirty="0" smtClean="0"/>
              <a:t/>
            </a:r>
            <a:br>
              <a:rPr lang="en-US" sz="1000" dirty="0" smtClean="0"/>
            </a:br>
            <a:r>
              <a:rPr lang="en-US" sz="1000" dirty="0" smtClean="0"/>
              <a:t> </a:t>
            </a:r>
            <a:r>
              <a:rPr lang="en-US" sz="1000" dirty="0"/>
              <a:t/>
            </a:r>
            <a:br>
              <a:rPr lang="en-US" sz="1000" dirty="0"/>
            </a:br>
            <a:r>
              <a:rPr lang="en-US" sz="1000" dirty="0" smtClean="0"/>
              <a:t/>
            </a:r>
            <a:br>
              <a:rPr lang="en-US" sz="1000" dirty="0" smtClean="0"/>
            </a:br>
            <a:endParaRPr lang="en-US" sz="1000" dirty="0" smtClean="0"/>
          </a:p>
          <a:p>
            <a:endParaRPr lang="en-US" sz="1400" b="1" dirty="0"/>
          </a:p>
          <a:p>
            <a:endParaRPr lang="en-US" sz="1400" b="1" dirty="0" smtClean="0"/>
          </a:p>
          <a:p>
            <a:pPr marL="0" indent="0">
              <a:buNone/>
            </a:pPr>
            <a:endParaRPr lang="en-US" sz="1400" dirty="0"/>
          </a:p>
          <a:p>
            <a:endParaRPr lang="en-US" sz="1400" dirty="0" smtClean="0"/>
          </a:p>
        </p:txBody>
      </p:sp>
      <p:pic>
        <p:nvPicPr>
          <p:cNvPr id="10" name="Picture 9" descr="Screen Shot 2015-10-01 at 12.49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17" y="457200"/>
            <a:ext cx="3035300" cy="330200"/>
          </a:xfrm>
          <a:prstGeom prst="rect">
            <a:avLst/>
          </a:prstGeom>
        </p:spPr>
      </p:pic>
      <p:pic>
        <p:nvPicPr>
          <p:cNvPr id="11" name="Picture 10" descr="Screen Shot 2015-10-01 at 12.57.4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17" y="1331383"/>
            <a:ext cx="4292600" cy="419100"/>
          </a:xfrm>
          <a:prstGeom prst="rect">
            <a:avLst/>
          </a:prstGeom>
        </p:spPr>
      </p:pic>
      <p:pic>
        <p:nvPicPr>
          <p:cNvPr id="12" name="Picture 11" descr="Screen Shot 2015-10-01 at 1.13.07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281" y="2487083"/>
            <a:ext cx="3797300" cy="1816100"/>
          </a:xfrm>
          <a:prstGeom prst="rect">
            <a:avLst/>
          </a:prstGeom>
        </p:spPr>
      </p:pic>
      <p:pic>
        <p:nvPicPr>
          <p:cNvPr id="13" name="Picture 12" descr="Screen Shot 2015-10-01 at 1.17.41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281" y="4356101"/>
            <a:ext cx="33909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0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933" y="508001"/>
            <a:ext cx="10984315" cy="5664200"/>
          </a:xfrm>
        </p:spPr>
        <p:txBody>
          <a:bodyPr>
            <a:normAutofit/>
          </a:bodyPr>
          <a:lstStyle/>
          <a:p>
            <a:r>
              <a:rPr lang="en-US" sz="4000" dirty="0"/>
              <a:t>Patterns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 “A pattern represents the structure of a single value or a composite value”   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sz="800" b="1" dirty="0" smtClean="0"/>
              <a:t/>
            </a:r>
            <a:br>
              <a:rPr lang="en-US" sz="800" b="1" dirty="0" smtClean="0"/>
            </a:br>
            <a:endParaRPr lang="en-US" sz="800" b="1" dirty="0" smtClean="0"/>
          </a:p>
          <a:p>
            <a:pPr marL="0" indent="0">
              <a:buNone/>
            </a:pP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> </a:t>
            </a:r>
            <a:r>
              <a:rPr lang="en-US" sz="600" dirty="0"/>
              <a:t/>
            </a:r>
            <a:br>
              <a:rPr lang="en-US" sz="600" dirty="0"/>
            </a:br>
            <a:r>
              <a:rPr lang="en-US" sz="200" dirty="0" smtClean="0"/>
              <a:t/>
            </a:r>
            <a:br>
              <a:rPr lang="en-US" sz="200" dirty="0" smtClean="0"/>
            </a:br>
            <a:endParaRPr lang="en-US" sz="200" dirty="0" smtClean="0"/>
          </a:p>
          <a:p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65" y="1714499"/>
            <a:ext cx="4978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23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933" y="508001"/>
            <a:ext cx="10984315" cy="5664200"/>
          </a:xfrm>
        </p:spPr>
        <p:txBody>
          <a:bodyPr>
            <a:normAutofit/>
          </a:bodyPr>
          <a:lstStyle/>
          <a:p>
            <a:r>
              <a:rPr lang="en-US" sz="4000" dirty="0"/>
              <a:t>Patterns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Wildcard </a:t>
            </a:r>
            <a:r>
              <a:rPr lang="en-US" dirty="0" smtClean="0"/>
              <a:t>Pattern:</a:t>
            </a:r>
            <a:r>
              <a:rPr lang="en-US" dirty="0"/>
              <a:t> “A wildcard pattern matches and ignores any value and consists of an underscore (_). </a:t>
            </a:r>
          </a:p>
          <a:p>
            <a:r>
              <a:rPr lang="en-US" dirty="0"/>
              <a:t>Use a wildcard pattern when you don’t care about the values being matched against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sz="800" b="1" dirty="0" smtClean="0"/>
              <a:t/>
            </a:r>
            <a:br>
              <a:rPr lang="en-US" sz="800" b="1" dirty="0" smtClean="0"/>
            </a:br>
            <a:endParaRPr lang="en-US" sz="800" b="1" dirty="0" smtClean="0"/>
          </a:p>
          <a:p>
            <a:pPr marL="0" indent="0">
              <a:buNone/>
            </a:pP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> </a:t>
            </a:r>
            <a:r>
              <a:rPr lang="en-US" sz="600" dirty="0"/>
              <a:t/>
            </a:r>
            <a:br>
              <a:rPr lang="en-US" sz="600" dirty="0"/>
            </a:br>
            <a:r>
              <a:rPr lang="en-US" sz="200" dirty="0" smtClean="0"/>
              <a:t/>
            </a:r>
            <a:br>
              <a:rPr lang="en-US" sz="200" dirty="0" smtClean="0"/>
            </a:br>
            <a:endParaRPr lang="en-US" sz="200" dirty="0" smtClean="0"/>
          </a:p>
          <a:p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67" y="2180167"/>
            <a:ext cx="93853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2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933" y="508001"/>
            <a:ext cx="10984315" cy="5664200"/>
          </a:xfrm>
        </p:spPr>
        <p:txBody>
          <a:bodyPr>
            <a:normAutofit/>
          </a:bodyPr>
          <a:lstStyle/>
          <a:p>
            <a:r>
              <a:rPr lang="en-US" sz="4000" dirty="0"/>
              <a:t>Patterns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Identifier Pattern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sz="800" b="1" dirty="0" smtClean="0"/>
              <a:t/>
            </a:r>
            <a:br>
              <a:rPr lang="en-US" sz="800" b="1" dirty="0" smtClean="0"/>
            </a:br>
            <a:endParaRPr lang="en-US" sz="800" b="1" dirty="0" smtClean="0"/>
          </a:p>
          <a:p>
            <a:pPr marL="0" indent="0">
              <a:buNone/>
            </a:pP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> </a:t>
            </a:r>
            <a:r>
              <a:rPr lang="en-US" sz="600" dirty="0"/>
              <a:t/>
            </a:r>
            <a:br>
              <a:rPr lang="en-US" sz="600" dirty="0"/>
            </a:br>
            <a:r>
              <a:rPr lang="en-US" sz="200" dirty="0" smtClean="0"/>
              <a:t/>
            </a:r>
            <a:br>
              <a:rPr lang="en-US" sz="200" dirty="0" smtClean="0"/>
            </a:br>
            <a:endParaRPr lang="en-US" sz="200" dirty="0" smtClean="0"/>
          </a:p>
          <a:p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121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"/>
            <a:ext cx="11128248" cy="61722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Lexical Structure</a:t>
            </a:r>
          </a:p>
          <a:p>
            <a:r>
              <a:rPr lang="en-US" dirty="0" smtClean="0"/>
              <a:t>Keywords</a:t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0399"/>
            <a:ext cx="4325619" cy="34992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932" y="1480399"/>
            <a:ext cx="5153960" cy="349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63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933" y="508001"/>
            <a:ext cx="10984315" cy="5664200"/>
          </a:xfrm>
        </p:spPr>
        <p:txBody>
          <a:bodyPr>
            <a:normAutofit/>
          </a:bodyPr>
          <a:lstStyle/>
          <a:p>
            <a:r>
              <a:rPr lang="en-US" sz="4000" dirty="0"/>
              <a:t>Patterns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Value-Binding </a:t>
            </a:r>
            <a:r>
              <a:rPr lang="en-US" dirty="0" smtClean="0"/>
              <a:t>Pattern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sz="800" b="1" dirty="0" smtClean="0"/>
              <a:t/>
            </a:r>
            <a:br>
              <a:rPr lang="en-US" sz="800" b="1" dirty="0" smtClean="0"/>
            </a:br>
            <a:endParaRPr lang="en-US" sz="800" b="1" dirty="0" smtClean="0"/>
          </a:p>
          <a:p>
            <a:pPr marL="0" indent="0">
              <a:buNone/>
            </a:pP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> </a:t>
            </a:r>
            <a:r>
              <a:rPr lang="en-US" sz="600" dirty="0"/>
              <a:t/>
            </a:r>
            <a:br>
              <a:rPr lang="en-US" sz="600" dirty="0"/>
            </a:br>
            <a:r>
              <a:rPr lang="en-US" sz="200" dirty="0" smtClean="0"/>
              <a:t/>
            </a:r>
            <a:br>
              <a:rPr lang="en-US" sz="200" dirty="0" smtClean="0"/>
            </a:br>
            <a:endParaRPr lang="en-US" sz="200" dirty="0" smtClean="0"/>
          </a:p>
          <a:p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1473200"/>
            <a:ext cx="105029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2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933" y="508001"/>
            <a:ext cx="10984315" cy="5664200"/>
          </a:xfrm>
        </p:spPr>
        <p:txBody>
          <a:bodyPr>
            <a:normAutofit/>
          </a:bodyPr>
          <a:lstStyle/>
          <a:p>
            <a:r>
              <a:rPr lang="en-US" sz="4000" dirty="0"/>
              <a:t>Patterns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Tuple Pattern</a:t>
            </a:r>
            <a:br>
              <a:rPr lang="en-US" dirty="0"/>
            </a:br>
            <a:r>
              <a:rPr lang="en-US" dirty="0"/>
              <a:t>“A tuple pattern is a comma-separated list of zero or more patterns, enclosed in </a:t>
            </a:r>
            <a:r>
              <a:rPr lang="en-US" dirty="0" smtClean="0"/>
              <a:t>parentheses”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sz="800" b="1" dirty="0" smtClean="0"/>
              <a:t/>
            </a:r>
            <a:br>
              <a:rPr lang="en-US" sz="800" b="1" dirty="0" smtClean="0"/>
            </a:br>
            <a:endParaRPr lang="en-US" sz="800" b="1" dirty="0" smtClean="0"/>
          </a:p>
          <a:p>
            <a:pPr marL="0" indent="0">
              <a:buNone/>
            </a:pP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> </a:t>
            </a:r>
            <a:r>
              <a:rPr lang="en-US" sz="600" dirty="0"/>
              <a:t/>
            </a:r>
            <a:br>
              <a:rPr lang="en-US" sz="600" dirty="0"/>
            </a:br>
            <a:r>
              <a:rPr lang="en-US" sz="200" dirty="0" smtClean="0"/>
              <a:t/>
            </a:r>
            <a:br>
              <a:rPr lang="en-US" sz="200" dirty="0" smtClean="0"/>
            </a:br>
            <a:endParaRPr lang="en-US" sz="200" dirty="0" smtClean="0"/>
          </a:p>
          <a:p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40" y="1981200"/>
            <a:ext cx="105029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7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933" y="508001"/>
            <a:ext cx="10984315" cy="5664200"/>
          </a:xfrm>
        </p:spPr>
        <p:txBody>
          <a:bodyPr>
            <a:normAutofit/>
          </a:bodyPr>
          <a:lstStyle/>
          <a:p>
            <a:r>
              <a:rPr lang="en-US" sz="4000" dirty="0"/>
              <a:t>Patterns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Enumeration Case Pattern</a:t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sz="800" b="1" dirty="0" smtClean="0"/>
              <a:t/>
            </a:r>
            <a:br>
              <a:rPr lang="en-US" sz="800" b="1" dirty="0" smtClean="0"/>
            </a:br>
            <a:endParaRPr lang="en-US" sz="800" b="1" dirty="0" smtClean="0"/>
          </a:p>
          <a:p>
            <a:pPr marL="0" indent="0">
              <a:buNone/>
            </a:pP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> </a:t>
            </a:r>
            <a:r>
              <a:rPr lang="en-US" sz="600" dirty="0"/>
              <a:t/>
            </a:r>
            <a:br>
              <a:rPr lang="en-US" sz="600" dirty="0"/>
            </a:br>
            <a:r>
              <a:rPr lang="en-US" sz="200" dirty="0" smtClean="0"/>
              <a:t/>
            </a:r>
            <a:br>
              <a:rPr lang="en-US" sz="200" dirty="0" smtClean="0"/>
            </a:br>
            <a:endParaRPr lang="en-US" sz="200" dirty="0" smtClean="0"/>
          </a:p>
          <a:p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67" y="1380067"/>
            <a:ext cx="8382000" cy="524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55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933" y="508001"/>
            <a:ext cx="10984315" cy="5664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Patterns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Type-Casting Patterns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sz="800" b="1" dirty="0" smtClean="0"/>
              <a:t/>
            </a:r>
            <a:br>
              <a:rPr lang="en-US" sz="800" b="1" dirty="0" smtClean="0"/>
            </a:br>
            <a:endParaRPr lang="en-US" sz="800" b="1" dirty="0" smtClean="0"/>
          </a:p>
          <a:p>
            <a:pPr marL="0" indent="0">
              <a:buNone/>
            </a:pP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> </a:t>
            </a:r>
            <a:r>
              <a:rPr lang="en-US" sz="600" dirty="0"/>
              <a:t/>
            </a:r>
            <a:br>
              <a:rPr lang="en-US" sz="600" dirty="0"/>
            </a:br>
            <a:r>
              <a:rPr lang="en-US" sz="200" dirty="0" smtClean="0"/>
              <a:t/>
            </a:r>
            <a:br>
              <a:rPr lang="en-US" sz="200" dirty="0" smtClean="0"/>
            </a:br>
            <a:endParaRPr lang="en-US" sz="200" dirty="0" smtClean="0"/>
          </a:p>
          <a:p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3" y="1443567"/>
            <a:ext cx="2578100" cy="939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3" y="2383367"/>
            <a:ext cx="84455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81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933" y="508001"/>
            <a:ext cx="10984315" cy="5664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Patterns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Type-Casting Patterns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sz="800" b="1" dirty="0" smtClean="0"/>
              <a:t/>
            </a:r>
            <a:br>
              <a:rPr lang="en-US" sz="800" b="1" dirty="0" smtClean="0"/>
            </a:br>
            <a:endParaRPr lang="en-US" sz="800" b="1" dirty="0" smtClean="0"/>
          </a:p>
          <a:p>
            <a:pPr marL="0" indent="0">
              <a:buNone/>
            </a:pP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> </a:t>
            </a:r>
            <a:r>
              <a:rPr lang="en-US" sz="600" dirty="0"/>
              <a:t/>
            </a:r>
            <a:br>
              <a:rPr lang="en-US" sz="600" dirty="0"/>
            </a:br>
            <a:r>
              <a:rPr lang="en-US" sz="200" dirty="0" smtClean="0"/>
              <a:t/>
            </a:r>
            <a:br>
              <a:rPr lang="en-US" sz="200" dirty="0" smtClean="0"/>
            </a:br>
            <a:endParaRPr lang="en-US" sz="200" dirty="0" smtClean="0"/>
          </a:p>
          <a:p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3" y="1443567"/>
            <a:ext cx="2578100" cy="939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333" y="0"/>
            <a:ext cx="84455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6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933" y="508001"/>
            <a:ext cx="10984315" cy="5664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Patterns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Type-Casting Patterns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sz="800" b="1" dirty="0" smtClean="0"/>
              <a:t/>
            </a:r>
            <a:br>
              <a:rPr lang="en-US" sz="800" b="1" dirty="0" smtClean="0"/>
            </a:br>
            <a:endParaRPr lang="en-US" sz="800" b="1" dirty="0" smtClean="0"/>
          </a:p>
          <a:p>
            <a:pPr marL="0" indent="0">
              <a:buNone/>
            </a:pP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> </a:t>
            </a:r>
            <a:r>
              <a:rPr lang="en-US" sz="600" dirty="0"/>
              <a:t/>
            </a:r>
            <a:br>
              <a:rPr lang="en-US" sz="600" dirty="0"/>
            </a:br>
            <a:r>
              <a:rPr lang="en-US" sz="200" dirty="0" smtClean="0"/>
              <a:t/>
            </a:r>
            <a:br>
              <a:rPr lang="en-US" sz="200" dirty="0" smtClean="0"/>
            </a:br>
            <a:endParaRPr lang="en-US" sz="200" dirty="0" smtClean="0"/>
          </a:p>
          <a:p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833" y="0"/>
            <a:ext cx="92510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3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933" y="508001"/>
            <a:ext cx="10984315" cy="5664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Patterns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Expression Pattern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sz="800" b="1" dirty="0" smtClean="0"/>
              <a:t/>
            </a:r>
            <a:br>
              <a:rPr lang="en-US" sz="800" b="1" dirty="0" smtClean="0"/>
            </a:br>
            <a:endParaRPr lang="en-US" sz="800" b="1" dirty="0" smtClean="0"/>
          </a:p>
          <a:p>
            <a:pPr marL="0" indent="0">
              <a:buNone/>
            </a:pP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> </a:t>
            </a:r>
            <a:r>
              <a:rPr lang="en-US" sz="600" dirty="0"/>
              <a:t/>
            </a:r>
            <a:br>
              <a:rPr lang="en-US" sz="600" dirty="0"/>
            </a:br>
            <a:r>
              <a:rPr lang="en-US" sz="200" dirty="0" smtClean="0"/>
              <a:t/>
            </a:r>
            <a:br>
              <a:rPr lang="en-US" sz="200" dirty="0" smtClean="0"/>
            </a:br>
            <a:endParaRPr lang="en-US" sz="200" dirty="0" smtClean="0"/>
          </a:p>
          <a:p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48" y="1498600"/>
            <a:ext cx="106426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58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"/>
            <a:ext cx="11128248" cy="61722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Lexical Structure</a:t>
            </a:r>
            <a:endParaRPr lang="en-US" dirty="0" smtClean="0"/>
          </a:p>
          <a:p>
            <a:r>
              <a:rPr lang="en-US" dirty="0" smtClean="0"/>
              <a:t>Literals</a:t>
            </a:r>
            <a:endParaRPr lang="en-US" dirty="0"/>
          </a:p>
          <a:p>
            <a:pPr lvl="1"/>
            <a:r>
              <a:rPr lang="en-US" sz="1200" dirty="0"/>
              <a:t>Integer </a:t>
            </a:r>
            <a:r>
              <a:rPr lang="en-US" sz="1200" dirty="0" smtClean="0"/>
              <a:t>literals</a:t>
            </a:r>
          </a:p>
          <a:p>
            <a:pPr lvl="2"/>
            <a:r>
              <a:rPr lang="en-US" sz="1000" dirty="0"/>
              <a:t>decimal, binary, octal and hexadecimal </a:t>
            </a:r>
            <a:r>
              <a:rPr lang="en-US" sz="1000" dirty="0" smtClean="0"/>
              <a:t>forms</a:t>
            </a:r>
            <a:br>
              <a:rPr lang="en-US" sz="1000" dirty="0" smtClean="0"/>
            </a:br>
            <a:r>
              <a:rPr lang="en-US" sz="1000" dirty="0" smtClean="0"/>
              <a:t/>
            </a:r>
            <a:br>
              <a:rPr lang="en-US" sz="1000" dirty="0" smtClean="0"/>
            </a:br>
            <a:endParaRPr lang="en-US" sz="1000" dirty="0"/>
          </a:p>
          <a:p>
            <a:pPr lvl="1"/>
            <a:endParaRPr lang="en-US" sz="1200" dirty="0" smtClean="0"/>
          </a:p>
          <a:p>
            <a:pPr lvl="1"/>
            <a:endParaRPr lang="en-US" sz="1200" dirty="0"/>
          </a:p>
          <a:p>
            <a:pPr lvl="1"/>
            <a:endParaRPr lang="en-US" sz="1200" dirty="0" smtClean="0"/>
          </a:p>
          <a:p>
            <a:pPr lvl="1"/>
            <a:endParaRPr lang="en-US" sz="1200" dirty="0"/>
          </a:p>
          <a:p>
            <a:pPr lvl="1"/>
            <a:endParaRPr lang="en-US" sz="1200" dirty="0" smtClean="0"/>
          </a:p>
          <a:p>
            <a:pPr lvl="1"/>
            <a:endParaRPr lang="en-US" sz="1200" dirty="0" smtClean="0"/>
          </a:p>
          <a:p>
            <a:pPr lvl="1"/>
            <a:r>
              <a:rPr lang="en-US" sz="1200" dirty="0" smtClean="0"/>
              <a:t>Floating </a:t>
            </a:r>
            <a:r>
              <a:rPr lang="en-US" sz="1200" dirty="0"/>
              <a:t>point </a:t>
            </a:r>
            <a:r>
              <a:rPr lang="en-US" sz="1200" dirty="0" smtClean="0"/>
              <a:t>literals</a:t>
            </a:r>
          </a:p>
          <a:p>
            <a:pPr lvl="2"/>
            <a:r>
              <a:rPr lang="en-US" sz="1000" dirty="0"/>
              <a:t>decimal numbers, exponential numbers both decimal and hexadecimal floating point </a:t>
            </a:r>
            <a:r>
              <a:rPr lang="en-US" sz="1000" dirty="0" smtClean="0"/>
              <a:t>numbers</a:t>
            </a:r>
          </a:p>
          <a:p>
            <a:pPr marL="548640" lvl="2" indent="0">
              <a:buNone/>
            </a:pPr>
            <a:r>
              <a:rPr lang="en-US" sz="1000" dirty="0" smtClean="0"/>
              <a:t> </a:t>
            </a:r>
            <a:br>
              <a:rPr lang="en-US" sz="1000" dirty="0" smtClean="0"/>
            </a:br>
            <a:endParaRPr lang="en-US" sz="1000" dirty="0" smtClean="0"/>
          </a:p>
          <a:p>
            <a:pPr marL="0" indent="0">
              <a:buNone/>
            </a:pPr>
            <a:endParaRPr lang="en-US" b="1" dirty="0"/>
          </a:p>
          <a:p>
            <a:endParaRPr lang="en-US" b="1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455801"/>
            <a:ext cx="8298885" cy="16260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3606800"/>
            <a:ext cx="7132178" cy="256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8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0058400" cy="4487333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Lexical Structure</a:t>
            </a:r>
            <a:endParaRPr lang="en-US" dirty="0" smtClean="0"/>
          </a:p>
          <a:p>
            <a:r>
              <a:rPr lang="en-US" dirty="0" smtClean="0"/>
              <a:t>Literals</a:t>
            </a:r>
            <a:r>
              <a:rPr lang="en-US" sz="1000" dirty="0" smtClean="0"/>
              <a:t/>
            </a:r>
            <a:br>
              <a:rPr lang="en-US" sz="1000" dirty="0" smtClean="0"/>
            </a:br>
            <a:endParaRPr lang="en-US" sz="1000" dirty="0" smtClean="0"/>
          </a:p>
          <a:p>
            <a:pPr lvl="1"/>
            <a:r>
              <a:rPr lang="en-US" sz="1200" dirty="0" smtClean="0"/>
              <a:t>String </a:t>
            </a:r>
            <a:r>
              <a:rPr lang="en-US" sz="1200" dirty="0"/>
              <a:t>literals</a:t>
            </a:r>
            <a:endParaRPr lang="en-US" sz="1200" b="1" dirty="0" smtClean="0"/>
          </a:p>
          <a:p>
            <a:endParaRPr lang="en-US" b="1" dirty="0"/>
          </a:p>
          <a:p>
            <a:endParaRPr lang="en-US" b="1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551" y="1139061"/>
            <a:ext cx="5236633" cy="30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57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"/>
            <a:ext cx="11128248" cy="61722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Lexical Structure</a:t>
            </a:r>
            <a:endParaRPr lang="en-US" dirty="0" smtClean="0"/>
          </a:p>
          <a:p>
            <a:r>
              <a:rPr lang="en-US" dirty="0" smtClean="0"/>
              <a:t>Operators</a:t>
            </a:r>
          </a:p>
          <a:p>
            <a:r>
              <a:rPr lang="en-US" b="1" dirty="0" smtClean="0"/>
              <a:t>Prefix</a:t>
            </a:r>
          </a:p>
          <a:p>
            <a:pPr marL="274320" lvl="1" indent="0">
              <a:buNone/>
            </a:pPr>
            <a:r>
              <a:rPr lang="en-US" sz="1500" dirty="0" smtClean="0"/>
              <a:t>++</a:t>
            </a:r>
            <a:r>
              <a:rPr lang="en-US" dirty="0" smtClean="0"/>
              <a:t>: </a:t>
            </a:r>
            <a:r>
              <a:rPr lang="en-US" dirty="0"/>
              <a:t>Increment</a:t>
            </a:r>
          </a:p>
          <a:p>
            <a:pPr marL="274320" lvl="1" indent="0">
              <a:buNone/>
            </a:pPr>
            <a:r>
              <a:rPr lang="en-US" sz="1500" dirty="0" smtClean="0"/>
              <a:t>--</a:t>
            </a:r>
            <a:r>
              <a:rPr lang="en-US" dirty="0" smtClean="0"/>
              <a:t>: Decrement</a:t>
            </a:r>
          </a:p>
          <a:p>
            <a:pPr marL="274320" lvl="1" indent="0">
              <a:buNone/>
            </a:pPr>
            <a:r>
              <a:rPr lang="en-US" sz="1700" dirty="0" smtClean="0"/>
              <a:t>+</a:t>
            </a:r>
            <a:r>
              <a:rPr lang="en-US" dirty="0" smtClean="0"/>
              <a:t>: </a:t>
            </a:r>
            <a:r>
              <a:rPr lang="en-US" dirty="0"/>
              <a:t>Unary plus</a:t>
            </a:r>
          </a:p>
          <a:p>
            <a:pPr marL="274320" lvl="1" indent="0">
              <a:buNone/>
            </a:pPr>
            <a:r>
              <a:rPr lang="en-US" sz="1500" dirty="0" smtClean="0"/>
              <a:t>-</a:t>
            </a:r>
            <a:r>
              <a:rPr lang="en-US" dirty="0" smtClean="0"/>
              <a:t>: </a:t>
            </a:r>
            <a:r>
              <a:rPr lang="en-US" dirty="0"/>
              <a:t>Unary minus</a:t>
            </a:r>
          </a:p>
          <a:p>
            <a:pPr marL="274320" lvl="1" indent="0">
              <a:buNone/>
            </a:pPr>
            <a:r>
              <a:rPr lang="en-US" sz="1500" dirty="0" smtClean="0"/>
              <a:t>!</a:t>
            </a:r>
            <a:r>
              <a:rPr lang="en-US" dirty="0" smtClean="0"/>
              <a:t>: </a:t>
            </a:r>
            <a:r>
              <a:rPr lang="en-US" dirty="0"/>
              <a:t>Logical NOT</a:t>
            </a:r>
          </a:p>
          <a:p>
            <a:pPr marL="274320" lvl="1" indent="0">
              <a:buNone/>
            </a:pPr>
            <a:r>
              <a:rPr lang="en-US" sz="1500" dirty="0" smtClean="0"/>
              <a:t>~</a:t>
            </a:r>
            <a:r>
              <a:rPr lang="en-US" dirty="0" smtClean="0"/>
              <a:t>: </a:t>
            </a:r>
            <a:r>
              <a:rPr lang="en-US" dirty="0"/>
              <a:t>Bitwise NOT</a:t>
            </a:r>
          </a:p>
          <a:p>
            <a:r>
              <a:rPr lang="en-US" sz="600" dirty="0"/>
              <a:t/>
            </a:r>
            <a:br>
              <a:rPr lang="en-US" sz="600" dirty="0"/>
            </a:br>
            <a:r>
              <a:rPr lang="en-US" sz="600" dirty="0" smtClean="0"/>
              <a:t/>
            </a:r>
            <a:br>
              <a:rPr lang="en-US" sz="600" dirty="0" smtClean="0"/>
            </a:br>
            <a:endParaRPr lang="en-US" sz="600" dirty="0" smtClean="0"/>
          </a:p>
          <a:p>
            <a:endParaRPr lang="en-US" b="1" dirty="0"/>
          </a:p>
          <a:p>
            <a:endParaRPr lang="en-US" b="1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791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1128248" cy="6172201"/>
          </a:xfrm>
        </p:spPr>
        <p:txBody>
          <a:bodyPr>
            <a:normAutofit fontScale="32500" lnSpcReduction="20000"/>
          </a:bodyPr>
          <a:lstStyle/>
          <a:p>
            <a:r>
              <a:rPr lang="en-US" sz="11100" b="1" dirty="0" smtClean="0"/>
              <a:t>Lexical Structure</a:t>
            </a:r>
            <a:endParaRPr lang="en-US" sz="11100" dirty="0" smtClean="0"/>
          </a:p>
          <a:p>
            <a:r>
              <a:rPr lang="en-US" sz="6200" dirty="0" smtClean="0"/>
              <a:t>Operators</a:t>
            </a:r>
          </a:p>
          <a:p>
            <a:r>
              <a:rPr lang="en-US" sz="4000" b="1" dirty="0"/>
              <a:t>Infix </a:t>
            </a:r>
            <a:endParaRPr lang="en-US" sz="4000" b="1" dirty="0" smtClean="0"/>
          </a:p>
          <a:p>
            <a:pPr lvl="1"/>
            <a:r>
              <a:rPr lang="en-US" sz="4000" dirty="0"/>
              <a:t>&lt;&lt;</a:t>
            </a:r>
            <a:r>
              <a:rPr lang="en-US" sz="4000" dirty="0" smtClean="0"/>
              <a:t>  : </a:t>
            </a:r>
            <a:r>
              <a:rPr lang="en-US" sz="4000" dirty="0"/>
              <a:t>Bitwise left shift </a:t>
            </a:r>
            <a:endParaRPr lang="en-US" sz="4000" dirty="0" smtClean="0"/>
          </a:p>
          <a:p>
            <a:pPr lvl="1"/>
            <a:r>
              <a:rPr lang="en-US" sz="4000" dirty="0"/>
              <a:t>&gt;&gt; </a:t>
            </a:r>
            <a:r>
              <a:rPr lang="en-US" sz="4000" dirty="0" smtClean="0"/>
              <a:t> : </a:t>
            </a:r>
            <a:r>
              <a:rPr lang="en-US" sz="4000" dirty="0"/>
              <a:t>Bitwise right shift </a:t>
            </a:r>
            <a:endParaRPr lang="en-US" sz="4000" dirty="0" smtClean="0"/>
          </a:p>
          <a:p>
            <a:pPr lvl="1"/>
            <a:r>
              <a:rPr lang="en-US" sz="4000" dirty="0"/>
              <a:t>* </a:t>
            </a:r>
            <a:r>
              <a:rPr lang="en-US" sz="4000" dirty="0" smtClean="0"/>
              <a:t>: </a:t>
            </a:r>
            <a:r>
              <a:rPr lang="en-US" sz="4000" dirty="0"/>
              <a:t>Multiply </a:t>
            </a:r>
            <a:endParaRPr lang="en-US" sz="4000" dirty="0" smtClean="0"/>
          </a:p>
          <a:p>
            <a:pPr lvl="1"/>
            <a:r>
              <a:rPr lang="en-US" sz="4000" dirty="0"/>
              <a:t>/ </a:t>
            </a:r>
            <a:r>
              <a:rPr lang="en-US" sz="4000" dirty="0" smtClean="0"/>
              <a:t>: Divide</a:t>
            </a:r>
          </a:p>
          <a:p>
            <a:pPr lvl="1"/>
            <a:r>
              <a:rPr lang="en-US" sz="4000" dirty="0"/>
              <a:t>%</a:t>
            </a:r>
            <a:r>
              <a:rPr lang="en-US" sz="4000" dirty="0" smtClean="0"/>
              <a:t>!: </a:t>
            </a:r>
            <a:r>
              <a:rPr lang="en-US" sz="4000" dirty="0"/>
              <a:t>Remainder </a:t>
            </a:r>
            <a:endParaRPr lang="en-US" sz="4000" dirty="0" smtClean="0"/>
          </a:p>
          <a:p>
            <a:pPr lvl="1"/>
            <a:r>
              <a:rPr lang="en-US" sz="4000" dirty="0"/>
              <a:t>&amp;* </a:t>
            </a:r>
            <a:r>
              <a:rPr lang="en-US" sz="4000" dirty="0" smtClean="0"/>
              <a:t>: </a:t>
            </a:r>
            <a:r>
              <a:rPr lang="en-US" sz="4000" dirty="0"/>
              <a:t>Multiply, ignoring overflow </a:t>
            </a:r>
            <a:endParaRPr lang="en-US" sz="4000" dirty="0" smtClean="0"/>
          </a:p>
          <a:p>
            <a:pPr lvl="1"/>
            <a:r>
              <a:rPr lang="en-US" sz="4000" dirty="0"/>
              <a:t>&amp;/ </a:t>
            </a:r>
            <a:r>
              <a:rPr lang="en-US" sz="4000" dirty="0" smtClean="0"/>
              <a:t>:</a:t>
            </a:r>
            <a:r>
              <a:rPr lang="en-US" sz="4000" dirty="0"/>
              <a:t> Divide, ignoring overflow </a:t>
            </a:r>
            <a:endParaRPr lang="en-US" sz="4000" dirty="0" smtClean="0"/>
          </a:p>
          <a:p>
            <a:pPr lvl="1"/>
            <a:r>
              <a:rPr lang="en-US" sz="4000" dirty="0"/>
              <a:t>&amp;% </a:t>
            </a:r>
            <a:r>
              <a:rPr lang="en-US" sz="4000" dirty="0" smtClean="0"/>
              <a:t>:</a:t>
            </a:r>
            <a:r>
              <a:rPr lang="en-US" sz="4000" dirty="0"/>
              <a:t> Remainder, ignoring overflow </a:t>
            </a:r>
            <a:endParaRPr lang="en-US" sz="4000" dirty="0" smtClean="0"/>
          </a:p>
          <a:p>
            <a:pPr lvl="1"/>
            <a:r>
              <a:rPr lang="en-US" sz="4000" dirty="0"/>
              <a:t>&amp; 	Bitwise AND	</a:t>
            </a:r>
          </a:p>
          <a:p>
            <a:pPr lvl="1"/>
            <a:r>
              <a:rPr lang="en-US" sz="4000" dirty="0"/>
              <a:t>+ </a:t>
            </a:r>
            <a:r>
              <a:rPr lang="en-US" sz="4000" dirty="0" smtClean="0"/>
              <a:t>,</a:t>
            </a:r>
            <a:r>
              <a:rPr lang="en-US" sz="4000" dirty="0"/>
              <a:t> - </a:t>
            </a:r>
            <a:r>
              <a:rPr lang="en-US" sz="4000" dirty="0" smtClean="0"/>
              <a:t>:</a:t>
            </a:r>
          </a:p>
          <a:p>
            <a:pPr lvl="1"/>
            <a:r>
              <a:rPr lang="en-US" sz="4000" dirty="0"/>
              <a:t>&amp;+ </a:t>
            </a:r>
            <a:r>
              <a:rPr lang="en-US" sz="4000" dirty="0" smtClean="0"/>
              <a:t>:</a:t>
            </a:r>
            <a:r>
              <a:rPr lang="en-US" sz="4000" dirty="0"/>
              <a:t> Add with overflow </a:t>
            </a:r>
            <a:endParaRPr lang="en-US" sz="4000" dirty="0" smtClean="0"/>
          </a:p>
          <a:p>
            <a:pPr lvl="1"/>
            <a:r>
              <a:rPr lang="en-US" sz="4000" dirty="0" smtClean="0"/>
              <a:t>&amp;-: </a:t>
            </a:r>
            <a:r>
              <a:rPr lang="en-US" sz="4000" dirty="0"/>
              <a:t>Subtract with overflow </a:t>
            </a:r>
            <a:endParaRPr lang="en-US" sz="4000" dirty="0" smtClean="0"/>
          </a:p>
          <a:p>
            <a:pPr lvl="1"/>
            <a:r>
              <a:rPr lang="en-US" sz="4000" dirty="0"/>
              <a:t>| </a:t>
            </a:r>
            <a:r>
              <a:rPr lang="en-US" sz="4000" dirty="0" smtClean="0"/>
              <a:t>:</a:t>
            </a:r>
            <a:r>
              <a:rPr lang="en-US" sz="4000" dirty="0"/>
              <a:t> Bitwise OR </a:t>
            </a:r>
            <a:endParaRPr lang="en-US" sz="4000" dirty="0" smtClean="0"/>
          </a:p>
          <a:p>
            <a:pPr lvl="1"/>
            <a:r>
              <a:rPr lang="en-US" sz="4000" dirty="0"/>
              <a:t>^ </a:t>
            </a:r>
            <a:r>
              <a:rPr lang="en-US" sz="4000" dirty="0" smtClean="0"/>
              <a:t>:</a:t>
            </a:r>
            <a:r>
              <a:rPr lang="en-US" sz="4000" dirty="0"/>
              <a:t> Bitwise XOR </a:t>
            </a:r>
            <a:endParaRPr lang="en-US" sz="4000" dirty="0" smtClean="0"/>
          </a:p>
          <a:p>
            <a:pPr marL="0" indent="0">
              <a:buNone/>
            </a:pPr>
            <a:r>
              <a:rPr lang="en-US" sz="4000" b="1" dirty="0" smtClean="0"/>
              <a:t>Range</a:t>
            </a:r>
          </a:p>
          <a:p>
            <a:pPr lvl="1"/>
            <a:r>
              <a:rPr lang="en-US" sz="4000" dirty="0"/>
              <a:t>..&lt;: Half-open range </a:t>
            </a:r>
          </a:p>
          <a:p>
            <a:pPr lvl="1"/>
            <a:r>
              <a:rPr lang="en-US" sz="4000" dirty="0"/>
              <a:t>... : Closed range </a:t>
            </a:r>
            <a:br>
              <a:rPr lang="en-US" sz="4000" dirty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> </a:t>
            </a:r>
            <a:r>
              <a:rPr lang="en-US" sz="600" dirty="0"/>
              <a:t/>
            </a:r>
            <a:br>
              <a:rPr lang="en-US" sz="600" dirty="0"/>
            </a:br>
            <a:r>
              <a:rPr lang="en-US" sz="200" dirty="0" smtClean="0"/>
              <a:t/>
            </a:r>
            <a:br>
              <a:rPr lang="en-US" sz="200" dirty="0" smtClean="0"/>
            </a:br>
            <a:endParaRPr lang="en-US" sz="200" dirty="0" smtClean="0"/>
          </a:p>
          <a:p>
            <a:endParaRPr lang="en-US" b="1" dirty="0"/>
          </a:p>
          <a:p>
            <a:endParaRPr lang="en-US" b="1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1202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"/>
            <a:ext cx="11128248" cy="61722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Lexical Structure</a:t>
            </a:r>
            <a:endParaRPr lang="en-US" dirty="0" smtClean="0"/>
          </a:p>
          <a:p>
            <a:r>
              <a:rPr lang="en-US" dirty="0" smtClean="0"/>
              <a:t>Operators</a:t>
            </a:r>
          </a:p>
          <a:p>
            <a:r>
              <a:rPr lang="en-US" b="1" dirty="0" smtClean="0"/>
              <a:t>Infix</a:t>
            </a:r>
          </a:p>
          <a:p>
            <a:pPr marL="0" indent="0">
              <a:buNone/>
            </a:pPr>
            <a:r>
              <a:rPr lang="en-US" sz="1200" b="1" dirty="0"/>
              <a:t>Cast</a:t>
            </a:r>
          </a:p>
          <a:p>
            <a:pPr lvl="1"/>
            <a:r>
              <a:rPr lang="vi-VN" sz="800" dirty="0"/>
              <a:t>i</a:t>
            </a:r>
            <a:r>
              <a:rPr lang="en-US" sz="800" dirty="0"/>
              <a:t>s: Type check</a:t>
            </a:r>
          </a:p>
          <a:p>
            <a:pPr lvl="1"/>
            <a:r>
              <a:rPr lang="vi-VN" sz="1000" dirty="0"/>
              <a:t>a</a:t>
            </a:r>
            <a:r>
              <a:rPr lang="en-US" sz="1000" dirty="0"/>
              <a:t>s: Type cast</a:t>
            </a:r>
          </a:p>
          <a:p>
            <a:pPr marL="0" indent="0">
              <a:buNone/>
            </a:pPr>
            <a:r>
              <a:rPr lang="en-US" sz="1200" b="1" dirty="0"/>
              <a:t>Comparative:</a:t>
            </a:r>
          </a:p>
          <a:p>
            <a:pPr lvl="1"/>
            <a:r>
              <a:rPr lang="en-US" sz="1000" dirty="0"/>
              <a:t>&lt; :Less than</a:t>
            </a:r>
          </a:p>
          <a:p>
            <a:pPr lvl="1"/>
            <a:r>
              <a:rPr lang="en-US" sz="1000" dirty="0"/>
              <a:t/>
            </a:r>
            <a:br>
              <a:rPr lang="en-US" sz="1000" dirty="0"/>
            </a:br>
            <a:r>
              <a:rPr lang="vi-VN" sz="1000" dirty="0"/>
              <a:t>Ref:</a:t>
            </a:r>
            <a:br>
              <a:rPr lang="vi-VN" sz="1000" dirty="0"/>
            </a:br>
            <a:r>
              <a:rPr lang="en-US" sz="1000" dirty="0">
                <a:hlinkClick r:id="rId3"/>
              </a:rPr>
              <a:t>http://</a:t>
            </a:r>
            <a:r>
              <a:rPr lang="en-US" sz="1000" dirty="0" err="1">
                <a:hlinkClick r:id="rId3"/>
              </a:rPr>
              <a:t>nshipster.com</a:t>
            </a:r>
            <a:r>
              <a:rPr lang="en-US" sz="1000" dirty="0">
                <a:hlinkClick r:id="rId3"/>
              </a:rPr>
              <a:t>/swift-operators/</a:t>
            </a:r>
            <a:endParaRPr lang="en-US" b="1" dirty="0" smtClean="0"/>
          </a:p>
          <a:p>
            <a:pPr marL="0" indent="0">
              <a:buNone/>
            </a:pPr>
            <a:r>
              <a:rPr lang="en-US" sz="1000" dirty="0" smtClean="0"/>
              <a:t/>
            </a:r>
            <a:br>
              <a:rPr lang="en-US" sz="1000" dirty="0" smtClean="0"/>
            </a:br>
            <a:r>
              <a:rPr lang="en-US" sz="1000" b="1" dirty="0" smtClean="0"/>
              <a:t/>
            </a:r>
            <a:br>
              <a:rPr lang="en-US" sz="1000" b="1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> </a:t>
            </a:r>
            <a:r>
              <a:rPr lang="en-US" sz="600" dirty="0"/>
              <a:t/>
            </a:r>
            <a:br>
              <a:rPr lang="en-US" sz="600" dirty="0"/>
            </a:br>
            <a:r>
              <a:rPr lang="en-US" sz="200" dirty="0" smtClean="0"/>
              <a:t/>
            </a:r>
            <a:br>
              <a:rPr lang="en-US" sz="200" dirty="0" smtClean="0"/>
            </a:br>
            <a:endParaRPr lang="en-US" sz="200" dirty="0" smtClean="0"/>
          </a:p>
          <a:p>
            <a:endParaRPr lang="en-US" b="1" dirty="0"/>
          </a:p>
          <a:p>
            <a:endParaRPr lang="en-US" b="1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2741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Wood Type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C6AE0645-98FF-411B-B0E9-59ABD78A0C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2101</TotalTime>
  <Words>1224</Words>
  <Application>Microsoft Macintosh PowerPoint</Application>
  <PresentationFormat>Widescreen</PresentationFormat>
  <Paragraphs>405</Paragraphs>
  <Slides>46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Calibri</vt:lpstr>
      <vt:lpstr>Georgia</vt:lpstr>
      <vt:lpstr>Rockwell Extra Bold</vt:lpstr>
      <vt:lpstr>Trebuchet MS</vt:lpstr>
      <vt:lpstr>Wingdings</vt:lpstr>
      <vt:lpstr>Arial</vt:lpstr>
      <vt:lpstr>Wood Type</vt:lpstr>
      <vt:lpstr>Swift Day 06</vt:lpstr>
      <vt:lpstr>Languae Reference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 Dang Thai</dc:creator>
  <cp:lastModifiedBy>Microsoft Office User</cp:lastModifiedBy>
  <cp:revision>199</cp:revision>
  <dcterms:created xsi:type="dcterms:W3CDTF">2015-09-16T11:35:05Z</dcterms:created>
  <dcterms:modified xsi:type="dcterms:W3CDTF">2015-10-01T10:34:00Z</dcterms:modified>
</cp:coreProperties>
</file>